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7" r:id="rId2"/>
    <p:sldId id="258" r:id="rId3"/>
    <p:sldId id="267" r:id="rId4"/>
    <p:sldId id="273" r:id="rId5"/>
    <p:sldId id="277" r:id="rId6"/>
    <p:sldId id="278" r:id="rId7"/>
    <p:sldId id="276" r:id="rId8"/>
    <p:sldId id="286" r:id="rId9"/>
    <p:sldId id="296" r:id="rId10"/>
    <p:sldId id="275" r:id="rId11"/>
    <p:sldId id="274" r:id="rId12"/>
    <p:sldId id="272" r:id="rId13"/>
    <p:sldId id="268" r:id="rId14"/>
    <p:sldId id="269" r:id="rId15"/>
    <p:sldId id="308" r:id="rId16"/>
    <p:sldId id="309" r:id="rId17"/>
    <p:sldId id="270" r:id="rId18"/>
    <p:sldId id="306" r:id="rId19"/>
    <p:sldId id="282" r:id="rId20"/>
    <p:sldId id="310" r:id="rId21"/>
    <p:sldId id="307" r:id="rId22"/>
    <p:sldId id="291" r:id="rId23"/>
    <p:sldId id="293" r:id="rId24"/>
    <p:sldId id="311" r:id="rId25"/>
    <p:sldId id="321" r:id="rId26"/>
    <p:sldId id="300" r:id="rId27"/>
    <p:sldId id="301" r:id="rId28"/>
    <p:sldId id="290" r:id="rId29"/>
    <p:sldId id="305" r:id="rId30"/>
    <p:sldId id="303" r:id="rId31"/>
    <p:sldId id="302" r:id="rId32"/>
    <p:sldId id="292" r:id="rId33"/>
    <p:sldId id="299" r:id="rId34"/>
    <p:sldId id="294" r:id="rId35"/>
    <p:sldId id="320" r:id="rId36"/>
    <p:sldId id="313" r:id="rId37"/>
    <p:sldId id="281" r:id="rId38"/>
    <p:sldId id="314" r:id="rId39"/>
    <p:sldId id="289" r:id="rId40"/>
    <p:sldId id="312" r:id="rId41"/>
    <p:sldId id="283" r:id="rId42"/>
    <p:sldId id="315" r:id="rId43"/>
    <p:sldId id="316" r:id="rId44"/>
    <p:sldId id="317" r:id="rId45"/>
    <p:sldId id="318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0070C0"/>
    <a:srgbClr val="DAB000"/>
    <a:srgbClr val="FFCC00"/>
    <a:srgbClr val="FCD605"/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3" autoAdjust="0"/>
    <p:restoredTop sz="95026" autoAdjust="0"/>
  </p:normalViewPr>
  <p:slideViewPr>
    <p:cSldViewPr snapToGrid="0">
      <p:cViewPr varScale="1">
        <p:scale>
          <a:sx n="79" d="100"/>
          <a:sy n="79" d="100"/>
        </p:scale>
        <p:origin x="21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862" b="0" i="0" u="none" strike="noStrike" baseline="0" dirty="0">
                <a:solidFill>
                  <a:schemeClr val="tx1"/>
                </a:solidFill>
                <a:effectLst/>
                <a:ea typeface="Tmon몬소리 Black" panose="02000A03000000000000"/>
              </a:rPr>
              <a:t> 고령층 서울시민의 디지털 기술 이용 역량 </a:t>
            </a:r>
            <a:endParaRPr lang="en-US" altLang="ko-KR" sz="1862" b="0" i="0" u="none" strike="noStrike" baseline="0" dirty="0">
              <a:solidFill>
                <a:schemeClr val="tx1"/>
              </a:solidFill>
              <a:effectLst/>
              <a:ea typeface="Tmon몬소리 Black" panose="02000A03000000000000"/>
            </a:endParaRPr>
          </a:p>
          <a:p>
            <a:pPr>
              <a:defRPr/>
            </a:pPr>
            <a:r>
              <a:rPr lang="en-US" altLang="ko-KR" sz="1200" b="0" i="0" u="none" strike="noStrike" baseline="0" dirty="0">
                <a:solidFill>
                  <a:schemeClr val="tx1"/>
                </a:solidFill>
                <a:effectLst/>
                <a:ea typeface="Tmon몬소리 Black" panose="02000A03000000000000"/>
              </a:rPr>
              <a:t>(</a:t>
            </a:r>
            <a:r>
              <a:rPr lang="ko-KR" altLang="en-US" sz="1200" b="0" i="0" u="none" strike="noStrike" baseline="0" dirty="0">
                <a:solidFill>
                  <a:schemeClr val="tx1"/>
                </a:solidFill>
                <a:effectLst/>
                <a:ea typeface="Tmon몬소리 Black" panose="02000A03000000000000"/>
              </a:rPr>
              <a:t>출처</a:t>
            </a:r>
            <a:r>
              <a:rPr lang="en-US" altLang="ko-KR" sz="1200" b="0" i="0" u="none" strike="noStrike" baseline="0" dirty="0">
                <a:solidFill>
                  <a:schemeClr val="tx1"/>
                </a:solidFill>
                <a:effectLst/>
                <a:ea typeface="Tmon몬소리 Black" panose="02000A03000000000000"/>
              </a:rPr>
              <a:t>: 2021</a:t>
            </a:r>
            <a:r>
              <a:rPr lang="ko-KR" altLang="en-US" sz="1200" b="0" i="0" u="none" strike="noStrike" baseline="0" dirty="0">
                <a:solidFill>
                  <a:schemeClr val="tx1"/>
                </a:solidFill>
                <a:effectLst/>
                <a:ea typeface="Tmon몬소리 Black" panose="02000A03000000000000"/>
              </a:rPr>
              <a:t>년 서울시민 디지털 역량 실태조사</a:t>
            </a:r>
            <a:r>
              <a:rPr lang="en-US" altLang="ko-KR" sz="1200" b="0" i="0" u="none" strike="noStrike" baseline="0" dirty="0">
                <a:solidFill>
                  <a:schemeClr val="tx1"/>
                </a:solidFill>
                <a:effectLst/>
                <a:ea typeface="Tmon몬소리 Black" panose="02000A03000000000000"/>
              </a:rPr>
              <a:t>)</a:t>
            </a:r>
            <a:endParaRPr lang="en-US" altLang="ko-KR" sz="1200" dirty="0">
              <a:solidFill>
                <a:schemeClr val="tx1"/>
              </a:solidFill>
              <a:ea typeface="Tmon몬소리 Black" panose="02000A0300000000000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FCD60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516-4AE5-A9EA-3A379FA8114B}"/>
              </c:ext>
            </c:extLst>
          </c:dPt>
          <c:cat>
            <c:strRef>
              <c:f>Sheet1!$A$2:$A$7</c:f>
              <c:strCache>
                <c:ptCount val="6"/>
                <c:pt idx="0">
                  <c:v>서울시민 평균</c:v>
                </c:pt>
                <c:pt idx="1">
                  <c:v>상품서비스 구매</c:v>
                </c:pt>
                <c:pt idx="2">
                  <c:v>배달 음식 주문</c:v>
                </c:pt>
                <c:pt idx="3">
                  <c:v>결제 수단 이용</c:v>
                </c:pt>
                <c:pt idx="4">
                  <c:v>예매 예약</c:v>
                </c:pt>
                <c:pt idx="5">
                  <c:v>공공서비스 이용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64</c:v>
                </c:pt>
                <c:pt idx="1">
                  <c:v>39</c:v>
                </c:pt>
                <c:pt idx="2">
                  <c:v>38</c:v>
                </c:pt>
                <c:pt idx="3">
                  <c:v>37</c:v>
                </c:pt>
                <c:pt idx="4">
                  <c:v>36</c:v>
                </c:pt>
                <c:pt idx="5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16-4AE5-A9EA-3A379FA811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5326704"/>
        <c:axId val="155326224"/>
      </c:barChart>
      <c:catAx>
        <c:axId val="155326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5326224"/>
        <c:crosses val="autoZero"/>
        <c:auto val="1"/>
        <c:lblAlgn val="ctr"/>
        <c:lblOffset val="100"/>
        <c:noMultiLvlLbl val="0"/>
      </c:catAx>
      <c:valAx>
        <c:axId val="155326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5326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339966"/>
            </a:solidFill>
            <a:ln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rgbClr val="9DC8C8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9BF-4CA1-8415-945D77121878}"/>
              </c:ext>
            </c:extLst>
          </c:dPt>
          <c:dPt>
            <c:idx val="1"/>
            <c:bubble3D val="0"/>
            <c:spPr>
              <a:solidFill>
                <a:srgbClr val="D1B6E1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9BF-4CA1-8415-945D77121878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 dirty="0"/>
                      <a:t>150</a:t>
                    </a:r>
                    <a:r>
                      <a:rPr lang="ko-KR" altLang="en-US" dirty="0"/>
                      <a:t>명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59BF-4CA1-8415-945D7712187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 dirty="0"/>
                      <a:t>50</a:t>
                    </a:r>
                    <a:r>
                      <a:rPr lang="ko-KR" altLang="en-US" dirty="0"/>
                      <a:t>명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59BF-4CA1-8415-945D7712187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일반인</c:v>
                </c:pt>
                <c:pt idx="1">
                  <c:v>전문가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9BF-4CA1-8415-945D771218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339966"/>
            </a:solidFill>
            <a:ln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rgbClr val="9DC8C8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9BF-4CA1-8415-945D77121878}"/>
              </c:ext>
            </c:extLst>
          </c:dPt>
          <c:dPt>
            <c:idx val="1"/>
            <c:bubble3D val="0"/>
            <c:spPr>
              <a:solidFill>
                <a:srgbClr val="D1B6E1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9BF-4CA1-8415-945D77121878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 dirty="0"/>
                      <a:t>150</a:t>
                    </a:r>
                    <a:r>
                      <a:rPr lang="ko-KR" altLang="en-US" dirty="0"/>
                      <a:t>명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59BF-4CA1-8415-945D7712187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 dirty="0"/>
                      <a:t>50</a:t>
                    </a:r>
                    <a:r>
                      <a:rPr lang="ko-KR" altLang="en-US" dirty="0"/>
                      <a:t>명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59BF-4CA1-8415-945D7712187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일반인</c:v>
                </c:pt>
                <c:pt idx="1">
                  <c:v>전문가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9BF-4CA1-8415-945D771218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3659344"/>
        <c:axId val="413662704"/>
      </c:barChart>
      <c:catAx>
        <c:axId val="413659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13662704"/>
        <c:crosses val="autoZero"/>
        <c:auto val="1"/>
        <c:lblAlgn val="ctr"/>
        <c:lblOffset val="100"/>
        <c:noMultiLvlLbl val="0"/>
      </c:catAx>
      <c:valAx>
        <c:axId val="4136627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365934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B5D0B7-7A34-4141-B619-565ABA090E9F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312971-9D19-46DF-A362-DC3D4B331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499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C86D9-C68F-72D9-7B37-5E516AE7E8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D27BF6-7901-D632-FBF3-5E0EAFBE1C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B6EFDC-6E78-9298-D126-57895FAC0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F4C5-6269-4C3F-B51F-7386A52539DC}" type="datetime1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50D3A2-5475-F0D9-C993-A48398CC0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059E66-03B3-8913-FD0B-835639A4D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851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39AA0A-D1B0-87BA-4AC7-13562B730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7CEB7A-6308-2E76-E2A9-B1E4016285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C15087-028B-C5B9-59DE-4F629124C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A06E-3227-49AB-8D0B-E84DEA0BB318}" type="datetime1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B7BC26-AE24-DB1A-76E5-5EADADFFB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6CA6B4-D633-7F2E-72A3-FA7DC3061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630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5BA7FE-43F9-2493-2F33-244D08FA8A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C28D48-961F-2A99-EBE8-0BEA2710ED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0A3477-7082-0117-7418-CA7395E6A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0C667-8EF0-43A3-80D1-93E9C8BB143F}" type="datetime1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688320-C218-B9C9-584D-4CBE0CE77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D1C48B-76BB-8C37-C93F-060C79C69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99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C8857F-B589-BAB4-FD5A-38AAB69B1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AEEDE-F597-C3CF-A67C-EE47FEDCA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8A88BF-F8DF-52DC-41E5-B4D48ABD1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D81C-923D-43EE-AEA5-03B928F85CBF}" type="datetime1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A14F6-EDCF-3EA3-249E-C8D0E44E7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55EC92-339E-5617-7A56-72D2F7F81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fld id="{92E4502F-B8E7-4331-8A3A-85CB07892EF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5837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A6F6B5-8529-8895-8800-A51E4FAE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561E58-03AE-4F35-29AD-9C5C4F55A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4E2A0E-F624-5CA3-4AEB-7FBA446DB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9BFC9-CDAA-434B-9A56-70807BE6AA08}" type="datetime1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D3D66B-C8F0-D82F-099E-48DBBE98A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04B361-C77D-157A-B5D4-C2C7F41AC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016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71C202-AFC5-70DC-CBB3-0EC6D4B0D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EA461A-55E7-1CA9-1FEF-1BBEB9F255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30BFCB-1EAE-B165-605E-2958CBDE2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0BD06E-9850-639C-8B7B-FECEC21D9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44C98-5749-42E1-82AC-F658A5D02777}" type="datetime1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13A20F-84E9-CD09-62CB-7277D99C5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1EC681-3FCC-B51B-BEFF-16BE84C91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13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AC381A-129B-7D10-D515-BBD728131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C23BDD-F9AE-5FA3-DC59-48BA7D516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FE82B1F-234C-3510-4477-EFCAB61E1C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FEEA4E-CF04-055D-FA5B-C9AF794F3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BB3FBC-A6C5-BDA5-67A0-F2919AE5E4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B4A7339-1F07-D155-B6C0-7ECFC4236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1E902-E456-4604-9858-7F46DC518653}" type="datetime1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9952A53-EC99-D058-E83E-2133ADF4C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5B7D22C-20E8-C935-7395-193D1095F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923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50282D-FA16-E10C-FF9C-318736627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1039891-5683-A770-36E9-11839E350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0EBE3-9554-4980-A510-EAD6402CB307}" type="datetime1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EEE87AF-7C7A-BB16-23EE-5C14FDC3F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952CD8-9E4C-AAA2-82F8-FFC2850DD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096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1D02435-9805-7D4A-AF76-40AC042AB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3B982-C288-4B38-89A0-0AD9DF6C8EA0}" type="datetime1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1DE3876-DF3A-1C2F-154A-B7F4ABFFD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164BBA-4039-92A1-2828-F2A3BF224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798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28215E-5E64-9190-180B-EA14C2CEA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8FD5F7-D4D8-3B42-C20E-7E6C7E412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E5880B-5794-CC0A-D11C-90E28D295D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BEE4C-A3B1-C7A7-E656-14277EF11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8BB4-2EA0-46FD-85B2-6F4BB242C244}" type="datetime1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E5B1B8-6A6B-A4C2-E210-588152B4D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96C758-664A-8F3E-C033-32E80E540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941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14952A-42CE-5570-F643-FDCDC36EC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8BD763B-AED9-9908-BD04-9B06B62A5A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F92FD7-6CF7-5460-B532-C3E4A4B058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572487-30E9-51F1-5082-3A2296411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9F078-0D41-4D4B-AA8B-9D77DB91A000}" type="datetime1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EDD8A5-EA22-72F2-5035-A82D535F2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560F08-6904-3559-CDD4-EDFDDF2F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864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52B99D1-CB4C-635D-BDC9-AB25FAD78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4871CD-A377-67E6-F00C-92DF3B046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C2EF25-A52E-97A1-2AFB-3F96D0DCAA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8A95F-E38D-4717-B017-47F9AEEB0BB8}" type="datetime1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D44AE2-4171-2FFD-DC84-9534A1F447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B8D1AF-96E6-C8D1-CC41-72C3B8402C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4502F-B8E7-4331-8A3A-85CB07892E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694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microsoft.com/office/2007/relationships/media" Target="../media/media2.wav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audio" Target="../media/media3.wav"/><Relationship Id="rId11" Type="http://schemas.openxmlformats.org/officeDocument/2006/relationships/image" Target="../media/image14.png"/><Relationship Id="rId5" Type="http://schemas.microsoft.com/office/2007/relationships/media" Target="../media/media3.wav"/><Relationship Id="rId10" Type="http://schemas.openxmlformats.org/officeDocument/2006/relationships/image" Target="../media/image13.png"/><Relationship Id="rId4" Type="http://schemas.openxmlformats.org/officeDocument/2006/relationships/audio" Target="../media/media2.wav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29.jpeg"/><Relationship Id="rId10" Type="http://schemas.openxmlformats.org/officeDocument/2006/relationships/image" Target="../media/image33.png"/><Relationship Id="rId4" Type="http://schemas.openxmlformats.org/officeDocument/2006/relationships/image" Target="../media/image28.jpe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46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4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microsoft.com/office/2007/relationships/media" Target="../media/media7.mp4"/><Relationship Id="rId7" Type="http://schemas.openxmlformats.org/officeDocument/2006/relationships/image" Target="../media/image51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5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7.mp4"/><Relationship Id="rId9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microsoft.com/office/2007/relationships/media" Target="../media/media8.mp4"/><Relationship Id="rId7" Type="http://schemas.openxmlformats.org/officeDocument/2006/relationships/image" Target="../media/image51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5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1.png"/><Relationship Id="rId4" Type="http://schemas.openxmlformats.org/officeDocument/2006/relationships/video" Target="../media/media8.mp4"/><Relationship Id="rId9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magazine.hankyung.com/job-joy/article/202212082113d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://192.168.11.68:8000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m.dongascience.com/news.php?idx=55286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703458-4218-ECBE-949D-6761148A666D}"/>
              </a:ext>
            </a:extLst>
          </p:cNvPr>
          <p:cNvSpPr txBox="1"/>
          <p:nvPr/>
        </p:nvSpPr>
        <p:spPr>
          <a:xfrm>
            <a:off x="-354564" y="1958762"/>
            <a:ext cx="6857331" cy="55399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000" b="1" kern="0" dirty="0" err="1">
                <a:ln w="19050">
                  <a:noFill/>
                </a:ln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알파코</a:t>
            </a:r>
            <a:r>
              <a:rPr lang="ko-KR" altLang="en-US" sz="3000" b="1" kern="0" dirty="0">
                <a:ln w="19050">
                  <a:noFill/>
                </a:ln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3000" b="1" kern="0" dirty="0">
                <a:ln w="19050">
                  <a:noFill/>
                </a:ln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r>
              <a:rPr lang="ko-KR" altLang="en-US" sz="3000" b="1" kern="0" dirty="0">
                <a:ln w="19050">
                  <a:noFill/>
                </a:ln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조</a:t>
            </a:r>
            <a:endParaRPr lang="en-US" altLang="ko-KR" sz="3000" b="1" kern="0" dirty="0">
              <a:ln w="19050">
                <a:noFill/>
              </a:ln>
              <a:solidFill>
                <a:schemeClr val="bg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58AD69B-C4A4-5998-DE79-6EF8CB9EE87F}"/>
              </a:ext>
            </a:extLst>
          </p:cNvPr>
          <p:cNvGrpSpPr/>
          <p:nvPr/>
        </p:nvGrpSpPr>
        <p:grpSpPr>
          <a:xfrm>
            <a:off x="6300429" y="3869086"/>
            <a:ext cx="3914808" cy="447371"/>
            <a:chOff x="6300429" y="3866638"/>
            <a:chExt cx="3914808" cy="44737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EF98542-5E04-EE53-27DB-833444BFB842}"/>
                </a:ext>
              </a:extLst>
            </p:cNvPr>
            <p:cNvSpPr/>
            <p:nvPr/>
          </p:nvSpPr>
          <p:spPr>
            <a:xfrm>
              <a:off x="6300429" y="3866638"/>
              <a:ext cx="978702" cy="4473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b="1" dirty="0">
                  <a:ln w="19050"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김도현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9372C51-5080-A208-CF7F-84906185DC8E}"/>
                </a:ext>
              </a:extLst>
            </p:cNvPr>
            <p:cNvSpPr/>
            <p:nvPr/>
          </p:nvSpPr>
          <p:spPr>
            <a:xfrm>
              <a:off x="7279131" y="3866638"/>
              <a:ext cx="978702" cy="44737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b="1" dirty="0" err="1">
                  <a:ln w="19050">
                    <a:noFill/>
                  </a:ln>
                  <a:solidFill>
                    <a:srgbClr val="FCD60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노아윤</a:t>
              </a:r>
              <a:endParaRPr lang="ko-KR" altLang="en-US" b="1" dirty="0">
                <a:ln w="19050">
                  <a:noFill/>
                </a:ln>
                <a:solidFill>
                  <a:srgbClr val="FCD6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DC70E46-2000-1891-8349-8C0C4D136611}"/>
                </a:ext>
              </a:extLst>
            </p:cNvPr>
            <p:cNvSpPr/>
            <p:nvPr/>
          </p:nvSpPr>
          <p:spPr>
            <a:xfrm>
              <a:off x="8257833" y="3866638"/>
              <a:ext cx="978702" cy="4473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b="1" dirty="0" err="1">
                  <a:ln w="19050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송기훈</a:t>
              </a:r>
              <a:endParaRPr lang="en-US" altLang="ko-KR" b="1" dirty="0">
                <a:ln w="19050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F09DA07-D4E7-C09B-C613-93FF31B02DD8}"/>
                </a:ext>
              </a:extLst>
            </p:cNvPr>
            <p:cNvSpPr/>
            <p:nvPr/>
          </p:nvSpPr>
          <p:spPr>
            <a:xfrm>
              <a:off x="9236535" y="3866638"/>
              <a:ext cx="978702" cy="4473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황민규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1848732" y="2543200"/>
            <a:ext cx="8637424" cy="1323439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8000" b="1" kern="0" dirty="0">
                <a:ln w="19050">
                  <a:noFill/>
                </a:ln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실버 </a:t>
            </a:r>
            <a:r>
              <a:rPr lang="en-US" altLang="ko-KR" sz="8000" b="1" kern="0" dirty="0">
                <a:ln w="19050">
                  <a:noFill/>
                </a:ln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AI </a:t>
            </a:r>
            <a:r>
              <a:rPr lang="ko-KR" altLang="en-US" sz="8000" b="1" kern="0" dirty="0">
                <a:ln w="19050">
                  <a:noFill/>
                </a:ln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화상 </a:t>
            </a:r>
            <a:r>
              <a:rPr lang="ko-KR" altLang="en-US" sz="8000" b="1" kern="0" dirty="0" err="1">
                <a:ln w="19050">
                  <a:noFill/>
                </a:ln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챗봇</a:t>
            </a:r>
            <a:endParaRPr lang="en-US" altLang="ko-KR" sz="8000" b="1" kern="0" dirty="0">
              <a:ln w="19050">
                <a:noFill/>
              </a:ln>
              <a:solidFill>
                <a:schemeClr val="bg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0D8C31E-7399-97E2-4227-D4E546051786}"/>
              </a:ext>
            </a:extLst>
          </p:cNvPr>
          <p:cNvCxnSpPr>
            <a:cxnSpLocks/>
          </p:cNvCxnSpPr>
          <p:nvPr/>
        </p:nvCxnSpPr>
        <p:spPr>
          <a:xfrm>
            <a:off x="4493854" y="3866638"/>
            <a:ext cx="5721383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C412012-E890-861D-842D-F6EAF7DE7232}"/>
              </a:ext>
            </a:extLst>
          </p:cNvPr>
          <p:cNvCxnSpPr>
            <a:cxnSpLocks/>
          </p:cNvCxnSpPr>
          <p:nvPr/>
        </p:nvCxnSpPr>
        <p:spPr>
          <a:xfrm>
            <a:off x="2131845" y="2512758"/>
            <a:ext cx="5721383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92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722189" y="144859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endParaRPr lang="ko-KR" altLang="en-US" sz="16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AD77B54-68D1-BB6A-77DA-3F79C739D3C2}"/>
              </a:ext>
            </a:extLst>
          </p:cNvPr>
          <p:cNvGrpSpPr/>
          <p:nvPr/>
        </p:nvGrpSpPr>
        <p:grpSpPr>
          <a:xfrm>
            <a:off x="7081127" y="227670"/>
            <a:ext cx="4640385" cy="424230"/>
            <a:chOff x="7081127" y="21751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081127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배경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8937281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환경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9865358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구조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0793435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기대효과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A734821-BBFD-0620-2F5F-E174C3C88097}"/>
                </a:ext>
              </a:extLst>
            </p:cNvPr>
            <p:cNvSpPr/>
            <p:nvPr/>
          </p:nvSpPr>
          <p:spPr>
            <a:xfrm>
              <a:off x="8009204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개요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0144919-3CF7-1D1F-91BA-BD75AB9DF24C}"/>
              </a:ext>
            </a:extLst>
          </p:cNvPr>
          <p:cNvGrpSpPr/>
          <p:nvPr/>
        </p:nvGrpSpPr>
        <p:grpSpPr>
          <a:xfrm>
            <a:off x="9401319" y="57380"/>
            <a:ext cx="476130" cy="338430"/>
            <a:chOff x="272023" y="1632975"/>
            <a:chExt cx="806673" cy="573378"/>
          </a:xfrm>
        </p:grpSpPr>
        <p:sp>
          <p:nvSpPr>
            <p:cNvPr id="6" name="대각선 줄무늬 5">
              <a:extLst>
                <a:ext uri="{FF2B5EF4-FFF2-40B4-BE49-F238E27FC236}">
                  <a16:creationId xmlns:a16="http://schemas.microsoft.com/office/drawing/2014/main" id="{D5F6E9AA-17AD-3C3A-69C6-59B8A85369E7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대각선 줄무늬 7">
              <a:extLst>
                <a:ext uri="{FF2B5EF4-FFF2-40B4-BE49-F238E27FC236}">
                  <a16:creationId xmlns:a16="http://schemas.microsoft.com/office/drawing/2014/main" id="{DAD16F57-925A-659B-D26B-1C2006F09A87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43" name="표 45">
            <a:extLst>
              <a:ext uri="{FF2B5EF4-FFF2-40B4-BE49-F238E27FC236}">
                <a16:creationId xmlns:a16="http://schemas.microsoft.com/office/drawing/2014/main" id="{561F1C06-8723-B3D7-6B0A-C21FF13870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4117811"/>
              </p:ext>
            </p:extLst>
          </p:nvPr>
        </p:nvGraphicFramePr>
        <p:xfrm>
          <a:off x="1569402" y="1509055"/>
          <a:ext cx="9249120" cy="46907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520">
                  <a:extLst>
                    <a:ext uri="{9D8B030D-6E8A-4147-A177-3AD203B41FA5}">
                      <a16:colId xmlns:a16="http://schemas.microsoft.com/office/drawing/2014/main" val="2934050938"/>
                    </a:ext>
                  </a:extLst>
                </a:gridCol>
                <a:gridCol w="1541520">
                  <a:extLst>
                    <a:ext uri="{9D8B030D-6E8A-4147-A177-3AD203B41FA5}">
                      <a16:colId xmlns:a16="http://schemas.microsoft.com/office/drawing/2014/main" val="2117555955"/>
                    </a:ext>
                  </a:extLst>
                </a:gridCol>
                <a:gridCol w="1541520">
                  <a:extLst>
                    <a:ext uri="{9D8B030D-6E8A-4147-A177-3AD203B41FA5}">
                      <a16:colId xmlns:a16="http://schemas.microsoft.com/office/drawing/2014/main" val="2670796116"/>
                    </a:ext>
                  </a:extLst>
                </a:gridCol>
                <a:gridCol w="1541520">
                  <a:extLst>
                    <a:ext uri="{9D8B030D-6E8A-4147-A177-3AD203B41FA5}">
                      <a16:colId xmlns:a16="http://schemas.microsoft.com/office/drawing/2014/main" val="663381480"/>
                    </a:ext>
                  </a:extLst>
                </a:gridCol>
                <a:gridCol w="1541520">
                  <a:extLst>
                    <a:ext uri="{9D8B030D-6E8A-4147-A177-3AD203B41FA5}">
                      <a16:colId xmlns:a16="http://schemas.microsoft.com/office/drawing/2014/main" val="1712934347"/>
                    </a:ext>
                  </a:extLst>
                </a:gridCol>
                <a:gridCol w="1541520">
                  <a:extLst>
                    <a:ext uri="{9D8B030D-6E8A-4147-A177-3AD203B41FA5}">
                      <a16:colId xmlns:a16="http://schemas.microsoft.com/office/drawing/2014/main" val="2408137464"/>
                    </a:ext>
                  </a:extLst>
                </a:gridCol>
              </a:tblGrid>
              <a:tr h="75931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3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CPU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3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RAM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3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GPU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3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OS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3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용도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3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996191"/>
                  </a:ext>
                </a:extLst>
              </a:tr>
              <a:tr h="982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AWS</a:t>
                      </a:r>
                      <a:endParaRPr lang="ko-KR" altLang="en-US" sz="1600" b="1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3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AMD- EPYC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7R32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16G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A10G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(24G)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Ubuntu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Data </a:t>
                      </a:r>
                      <a:r>
                        <a:rPr lang="ko-KR" altLang="en-US" sz="1600" dirty="0" err="1"/>
                        <a:t>전처리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Model Train</a:t>
                      </a:r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6451215"/>
                  </a:ext>
                </a:extLst>
              </a:tr>
              <a:tr h="982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Kaggle</a:t>
                      </a:r>
                      <a:endParaRPr lang="ko-KR" altLang="en-US" sz="1600" b="1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3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Intel(R) Xeon(R) CPU @ 2.20GHz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13G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P100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(16G)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Ubuntu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Data </a:t>
                      </a:r>
                      <a:r>
                        <a:rPr lang="ko-KR" altLang="en-US" sz="1600" dirty="0" err="1"/>
                        <a:t>전처리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973018"/>
                  </a:ext>
                </a:extLst>
              </a:tr>
              <a:tr h="982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/>
                        <a:t>Colab</a:t>
                      </a:r>
                      <a:r>
                        <a:rPr lang="en-US" altLang="ko-KR" sz="1600" b="1" dirty="0"/>
                        <a:t> + </a:t>
                      </a:r>
                      <a:endParaRPr lang="ko-KR" altLang="en-US" sz="1600" b="1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3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Intel(R) Xeon(R) CPU @ 2.20GHz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80G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A100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(40G)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Ubuntu</a:t>
                      </a:r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Data </a:t>
                      </a:r>
                      <a:r>
                        <a:rPr lang="ko-KR" altLang="en-US" sz="1600" dirty="0" err="1"/>
                        <a:t>전처리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Model Train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Inference</a:t>
                      </a:r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5733086"/>
                  </a:ext>
                </a:extLst>
              </a:tr>
              <a:tr h="982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Local</a:t>
                      </a:r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3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I5-13600k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32G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RXT 3070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(8G)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Window 11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Data </a:t>
                      </a:r>
                      <a:r>
                        <a:rPr lang="ko-KR" altLang="en-US" sz="1600" dirty="0" err="1"/>
                        <a:t>전처리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Model Train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966116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97A9574-B7E5-4C7B-136C-C8F09798E06D}"/>
              </a:ext>
            </a:extLst>
          </p:cNvPr>
          <p:cNvSpPr txBox="1"/>
          <p:nvPr/>
        </p:nvSpPr>
        <p:spPr>
          <a:xfrm>
            <a:off x="1569402" y="1064140"/>
            <a:ext cx="506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Tmon몬소리 Black" panose="02000A03000000000000"/>
              </a:rPr>
              <a:t>개발환경 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D93C61F-B393-B011-66DF-23AE971AF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759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722189" y="144859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endParaRPr lang="ko-KR" altLang="en-US" sz="16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AD77B54-68D1-BB6A-77DA-3F79C739D3C2}"/>
              </a:ext>
            </a:extLst>
          </p:cNvPr>
          <p:cNvGrpSpPr/>
          <p:nvPr/>
        </p:nvGrpSpPr>
        <p:grpSpPr>
          <a:xfrm>
            <a:off x="7081127" y="227670"/>
            <a:ext cx="4640385" cy="424230"/>
            <a:chOff x="7081127" y="21751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081127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배경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8937281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환경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9865358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구조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0793435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기대효과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A734821-BBFD-0620-2F5F-E174C3C88097}"/>
                </a:ext>
              </a:extLst>
            </p:cNvPr>
            <p:cNvSpPr/>
            <p:nvPr/>
          </p:nvSpPr>
          <p:spPr>
            <a:xfrm>
              <a:off x="8009204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개요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965C81D-5F75-7A34-7A4E-DFC3DAF95E04}"/>
              </a:ext>
            </a:extLst>
          </p:cNvPr>
          <p:cNvGrpSpPr/>
          <p:nvPr/>
        </p:nvGrpSpPr>
        <p:grpSpPr>
          <a:xfrm>
            <a:off x="10329396" y="98816"/>
            <a:ext cx="476130" cy="338430"/>
            <a:chOff x="272023" y="1632975"/>
            <a:chExt cx="806673" cy="573378"/>
          </a:xfrm>
        </p:grpSpPr>
        <p:sp>
          <p:nvSpPr>
            <p:cNvPr id="6" name="대각선 줄무늬 5">
              <a:extLst>
                <a:ext uri="{FF2B5EF4-FFF2-40B4-BE49-F238E27FC236}">
                  <a16:creationId xmlns:a16="http://schemas.microsoft.com/office/drawing/2014/main" id="{EA7A1B7D-9EA9-CF7D-E47E-B3451D2D933E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대각선 줄무늬 7">
              <a:extLst>
                <a:ext uri="{FF2B5EF4-FFF2-40B4-BE49-F238E27FC236}">
                  <a16:creationId xmlns:a16="http://schemas.microsoft.com/office/drawing/2014/main" id="{25D45FDA-3680-E432-F9C3-CDB7D61F26B3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03ADF42-3BB8-DD89-EE3C-67D0D6C598EF}"/>
              </a:ext>
            </a:extLst>
          </p:cNvPr>
          <p:cNvGrpSpPr/>
          <p:nvPr/>
        </p:nvGrpSpPr>
        <p:grpSpPr>
          <a:xfrm>
            <a:off x="881967" y="903307"/>
            <a:ext cx="10995730" cy="5809834"/>
            <a:chOff x="881967" y="903307"/>
            <a:chExt cx="10995730" cy="5809834"/>
          </a:xfrm>
        </p:grpSpPr>
        <p:cxnSp>
          <p:nvCxnSpPr>
            <p:cNvPr id="18" name="연결선: 꺾임 17">
              <a:extLst>
                <a:ext uri="{FF2B5EF4-FFF2-40B4-BE49-F238E27FC236}">
                  <a16:creationId xmlns:a16="http://schemas.microsoft.com/office/drawing/2014/main" id="{35A8231D-BDCE-42A6-683E-4BD185C81D3E}"/>
                </a:ext>
              </a:extLst>
            </p:cNvPr>
            <p:cNvCxnSpPr>
              <a:cxnSpLocks/>
              <a:stCxn id="1118" idx="2"/>
              <a:endCxn id="1071" idx="1"/>
            </p:cNvCxnSpPr>
            <p:nvPr/>
          </p:nvCxnSpPr>
          <p:spPr>
            <a:xfrm rot="5400000">
              <a:off x="4271370" y="-641050"/>
              <a:ext cx="1845998" cy="7770269"/>
            </a:xfrm>
            <a:prstGeom prst="bentConnector4">
              <a:avLst>
                <a:gd name="adj1" fmla="val 38784"/>
                <a:gd name="adj2" fmla="val 102942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2" name="그룹 1041">
              <a:extLst>
                <a:ext uri="{FF2B5EF4-FFF2-40B4-BE49-F238E27FC236}">
                  <a16:creationId xmlns:a16="http://schemas.microsoft.com/office/drawing/2014/main" id="{D4AC35B0-A9FD-4298-4BAF-56EA7E4ADA59}"/>
                </a:ext>
              </a:extLst>
            </p:cNvPr>
            <p:cNvGrpSpPr/>
            <p:nvPr/>
          </p:nvGrpSpPr>
          <p:grpSpPr>
            <a:xfrm>
              <a:off x="1173302" y="3753007"/>
              <a:ext cx="1185103" cy="828152"/>
              <a:chOff x="2602945" y="4384355"/>
              <a:chExt cx="906221" cy="636097"/>
            </a:xfrm>
          </p:grpSpPr>
          <p:sp>
            <p:nvSpPr>
              <p:cNvPr id="1071" name="순서도: 처리 1070">
                <a:extLst>
                  <a:ext uri="{FF2B5EF4-FFF2-40B4-BE49-F238E27FC236}">
                    <a16:creationId xmlns:a16="http://schemas.microsoft.com/office/drawing/2014/main" id="{4B1A6582-C208-C06C-DD65-31D4521E684F}"/>
                  </a:ext>
                </a:extLst>
              </p:cNvPr>
              <p:cNvSpPr/>
              <p:nvPr/>
            </p:nvSpPr>
            <p:spPr>
              <a:xfrm>
                <a:off x="2706889" y="4384355"/>
                <a:ext cx="714644" cy="636097"/>
              </a:xfrm>
              <a:prstGeom prst="flowChartProcess">
                <a:avLst/>
              </a:prstGeom>
              <a:solidFill>
                <a:srgbClr val="FCD605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72" name="TextBox 1071">
                <a:extLst>
                  <a:ext uri="{FF2B5EF4-FFF2-40B4-BE49-F238E27FC236}">
                    <a16:creationId xmlns:a16="http://schemas.microsoft.com/office/drawing/2014/main" id="{74C275A5-5851-AC0A-3222-69A3DE8F2FA8}"/>
                  </a:ext>
                </a:extLst>
              </p:cNvPr>
              <p:cNvSpPr txBox="1"/>
              <p:nvPr/>
            </p:nvSpPr>
            <p:spPr>
              <a:xfrm>
                <a:off x="2602945" y="4465393"/>
                <a:ext cx="906221" cy="496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Chat</a:t>
                </a:r>
              </a:p>
              <a:p>
                <a:pPr algn="ctr"/>
                <a:r>
                  <a:rPr lang="en-US" altLang="ko-KR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Bot</a:t>
                </a:r>
                <a:endParaRPr lang="ko-KR" altLang="en-US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49E3A90-7311-5DDE-C849-264BBF94C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1967" y="1390670"/>
              <a:ext cx="934570" cy="930415"/>
            </a:xfrm>
            <a:prstGeom prst="rect">
              <a:avLst/>
            </a:prstGeom>
          </p:spPr>
        </p:pic>
        <p:cxnSp>
          <p:nvCxnSpPr>
            <p:cNvPr id="1087" name="직선 화살표 연결선 1086">
              <a:extLst>
                <a:ext uri="{FF2B5EF4-FFF2-40B4-BE49-F238E27FC236}">
                  <a16:creationId xmlns:a16="http://schemas.microsoft.com/office/drawing/2014/main" id="{D8CC8F5E-4AD8-F874-A093-C9C68FA37EA3}"/>
                </a:ext>
              </a:extLst>
            </p:cNvPr>
            <p:cNvCxnSpPr>
              <a:cxnSpLocks/>
              <a:stCxn id="19" idx="3"/>
              <a:endCxn id="1093" idx="1"/>
            </p:cNvCxnSpPr>
            <p:nvPr/>
          </p:nvCxnSpPr>
          <p:spPr>
            <a:xfrm>
              <a:off x="1816537" y="1855878"/>
              <a:ext cx="1083737" cy="1289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93" name="그림 1092">
              <a:extLst>
                <a:ext uri="{FF2B5EF4-FFF2-40B4-BE49-F238E27FC236}">
                  <a16:creationId xmlns:a16="http://schemas.microsoft.com/office/drawing/2014/main" id="{67DC9B42-05C2-1BF2-E8D8-3CEBA16B2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00274" y="1576381"/>
              <a:ext cx="2005434" cy="584775"/>
            </a:xfrm>
            <a:prstGeom prst="rect">
              <a:avLst/>
            </a:prstGeom>
          </p:spPr>
        </p:pic>
        <p:cxnSp>
          <p:nvCxnSpPr>
            <p:cNvPr id="1106" name="직선 화살표 연결선 1105">
              <a:extLst>
                <a:ext uri="{FF2B5EF4-FFF2-40B4-BE49-F238E27FC236}">
                  <a16:creationId xmlns:a16="http://schemas.microsoft.com/office/drawing/2014/main" id="{8B06EB32-86B9-9E9B-D282-6D0792B18878}"/>
                </a:ext>
              </a:extLst>
            </p:cNvPr>
            <p:cNvCxnSpPr>
              <a:cxnSpLocks/>
              <a:stCxn id="1093" idx="3"/>
              <a:endCxn id="1118" idx="1"/>
            </p:cNvCxnSpPr>
            <p:nvPr/>
          </p:nvCxnSpPr>
          <p:spPr>
            <a:xfrm>
              <a:off x="4905708" y="1868769"/>
              <a:ext cx="3567534" cy="221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17" name="그림 1116">
              <a:extLst>
                <a:ext uri="{FF2B5EF4-FFF2-40B4-BE49-F238E27FC236}">
                  <a16:creationId xmlns:a16="http://schemas.microsoft.com/office/drawing/2014/main" id="{3CB7BEB4-2062-2F8F-2681-BE03E0A6D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65898" y="1023993"/>
              <a:ext cx="3464279" cy="342622"/>
            </a:xfrm>
            <a:prstGeom prst="rect">
              <a:avLst/>
            </a:prstGeom>
          </p:spPr>
        </p:pic>
        <p:grpSp>
          <p:nvGrpSpPr>
            <p:cNvPr id="1155" name="그룹 1154">
              <a:extLst>
                <a:ext uri="{FF2B5EF4-FFF2-40B4-BE49-F238E27FC236}">
                  <a16:creationId xmlns:a16="http://schemas.microsoft.com/office/drawing/2014/main" id="{70751D6B-0C63-AE1A-605C-9978E180D7BB}"/>
                </a:ext>
              </a:extLst>
            </p:cNvPr>
            <p:cNvGrpSpPr/>
            <p:nvPr/>
          </p:nvGrpSpPr>
          <p:grpSpPr>
            <a:xfrm>
              <a:off x="8177826" y="1460819"/>
              <a:ext cx="1767206" cy="860266"/>
              <a:chOff x="5828180" y="1434977"/>
              <a:chExt cx="1767206" cy="860266"/>
            </a:xfrm>
          </p:grpSpPr>
          <p:sp>
            <p:nvSpPr>
              <p:cNvPr id="1118" name="직사각형 1117">
                <a:extLst>
                  <a:ext uri="{FF2B5EF4-FFF2-40B4-BE49-F238E27FC236}">
                    <a16:creationId xmlns:a16="http://schemas.microsoft.com/office/drawing/2014/main" id="{EE2EBAB7-5603-8C77-4F75-024E13D37F40}"/>
                  </a:ext>
                </a:extLst>
              </p:cNvPr>
              <p:cNvSpPr/>
              <p:nvPr/>
            </p:nvSpPr>
            <p:spPr>
              <a:xfrm>
                <a:off x="6123596" y="1434977"/>
                <a:ext cx="1212521" cy="860266"/>
              </a:xfrm>
              <a:prstGeom prst="rect">
                <a:avLst/>
              </a:prstGeom>
              <a:solidFill>
                <a:srgbClr val="FCD605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9" name="TextBox 1118">
                <a:extLst>
                  <a:ext uri="{FF2B5EF4-FFF2-40B4-BE49-F238E27FC236}">
                    <a16:creationId xmlns:a16="http://schemas.microsoft.com/office/drawing/2014/main" id="{29371E85-5015-991A-FCD5-D6B71638C456}"/>
                  </a:ext>
                </a:extLst>
              </p:cNvPr>
              <p:cNvSpPr txBox="1"/>
              <p:nvPr/>
            </p:nvSpPr>
            <p:spPr>
              <a:xfrm>
                <a:off x="5828180" y="1533311"/>
                <a:ext cx="176720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ea typeface="Tmon몬소리 Black" panose="02000A03000000000000"/>
                  </a:rPr>
                  <a:t>Toxic</a:t>
                </a:r>
              </a:p>
              <a:p>
                <a:pPr algn="ctr"/>
                <a:r>
                  <a:rPr lang="en-US" altLang="ko-KR" b="1" dirty="0">
                    <a:ea typeface="Tmon몬소리 Black" panose="02000A03000000000000"/>
                  </a:rPr>
                  <a:t>Check</a:t>
                </a:r>
                <a:endParaRPr lang="ko-KR" altLang="en-US" b="1" dirty="0">
                  <a:ea typeface="Tmon몬소리 Black" panose="02000A03000000000000"/>
                </a:endParaRPr>
              </a:p>
            </p:txBody>
          </p:sp>
        </p:grpSp>
        <p:sp>
          <p:nvSpPr>
            <p:cNvPr id="1141" name="사각형: 둥근 모서리 1140">
              <a:extLst>
                <a:ext uri="{FF2B5EF4-FFF2-40B4-BE49-F238E27FC236}">
                  <a16:creationId xmlns:a16="http://schemas.microsoft.com/office/drawing/2014/main" id="{FEC1AE11-67B0-7486-EC8F-9AA8EADF8921}"/>
                </a:ext>
              </a:extLst>
            </p:cNvPr>
            <p:cNvSpPr/>
            <p:nvPr/>
          </p:nvSpPr>
          <p:spPr>
            <a:xfrm>
              <a:off x="3756388" y="2841862"/>
              <a:ext cx="5929376" cy="2555319"/>
            </a:xfrm>
            <a:prstGeom prst="roundRect">
              <a:avLst>
                <a:gd name="adj" fmla="val 31543"/>
              </a:avLst>
            </a:prstGeom>
            <a:noFill/>
            <a:ln w="28575">
              <a:solidFill>
                <a:srgbClr val="FCD6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47" name="그룹 1146">
              <a:extLst>
                <a:ext uri="{FF2B5EF4-FFF2-40B4-BE49-F238E27FC236}">
                  <a16:creationId xmlns:a16="http://schemas.microsoft.com/office/drawing/2014/main" id="{D6CF9825-A064-BEEE-886D-062AEDE6C23A}"/>
                </a:ext>
              </a:extLst>
            </p:cNvPr>
            <p:cNvGrpSpPr/>
            <p:nvPr/>
          </p:nvGrpSpPr>
          <p:grpSpPr>
            <a:xfrm>
              <a:off x="4098405" y="3737150"/>
              <a:ext cx="1185103" cy="828152"/>
              <a:chOff x="2607245" y="4126015"/>
              <a:chExt cx="906221" cy="636097"/>
            </a:xfrm>
          </p:grpSpPr>
          <p:sp>
            <p:nvSpPr>
              <p:cNvPr id="1148" name="순서도: 처리 1147">
                <a:extLst>
                  <a:ext uri="{FF2B5EF4-FFF2-40B4-BE49-F238E27FC236}">
                    <a16:creationId xmlns:a16="http://schemas.microsoft.com/office/drawing/2014/main" id="{64095A34-E10D-79A7-E9A0-2DB77304CBD4}"/>
                  </a:ext>
                </a:extLst>
              </p:cNvPr>
              <p:cNvSpPr/>
              <p:nvPr/>
            </p:nvSpPr>
            <p:spPr>
              <a:xfrm>
                <a:off x="2706889" y="4126015"/>
                <a:ext cx="714644" cy="636097"/>
              </a:xfrm>
              <a:prstGeom prst="flowChartProcess">
                <a:avLst/>
              </a:prstGeom>
              <a:solidFill>
                <a:srgbClr val="FCD605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49" name="TextBox 1148">
                <a:extLst>
                  <a:ext uri="{FF2B5EF4-FFF2-40B4-BE49-F238E27FC236}">
                    <a16:creationId xmlns:a16="http://schemas.microsoft.com/office/drawing/2014/main" id="{97B9EB5C-F2D3-F8C7-FC27-9B2843D1BF96}"/>
                  </a:ext>
                </a:extLst>
              </p:cNvPr>
              <p:cNvSpPr txBox="1"/>
              <p:nvPr/>
            </p:nvSpPr>
            <p:spPr>
              <a:xfrm>
                <a:off x="2607245" y="4306737"/>
                <a:ext cx="906221" cy="283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TTS</a:t>
                </a:r>
                <a:endParaRPr lang="ko-KR" altLang="en-US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cxnSp>
          <p:nvCxnSpPr>
            <p:cNvPr id="1150" name="직선 화살표 연결선 1149">
              <a:extLst>
                <a:ext uri="{FF2B5EF4-FFF2-40B4-BE49-F238E27FC236}">
                  <a16:creationId xmlns:a16="http://schemas.microsoft.com/office/drawing/2014/main" id="{06DD96FD-776A-14F1-0118-72F4A72F05C4}"/>
                </a:ext>
              </a:extLst>
            </p:cNvPr>
            <p:cNvCxnSpPr>
              <a:cxnSpLocks/>
              <a:stCxn id="1071" idx="3"/>
              <a:endCxn id="1148" idx="1"/>
            </p:cNvCxnSpPr>
            <p:nvPr/>
          </p:nvCxnSpPr>
          <p:spPr>
            <a:xfrm flipV="1">
              <a:off x="2243804" y="4151226"/>
              <a:ext cx="1984910" cy="158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60" name="그림 1159">
              <a:extLst>
                <a:ext uri="{FF2B5EF4-FFF2-40B4-BE49-F238E27FC236}">
                  <a16:creationId xmlns:a16="http://schemas.microsoft.com/office/drawing/2014/main" id="{D94FA0B1-04AE-5E26-4074-F5962B15A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40642" y="5134207"/>
              <a:ext cx="1578934" cy="1578934"/>
            </a:xfrm>
            <a:prstGeom prst="rect">
              <a:avLst/>
            </a:prstGeom>
          </p:spPr>
        </p:pic>
        <p:cxnSp>
          <p:nvCxnSpPr>
            <p:cNvPr id="1161" name="직선 화살표 연결선 1160">
              <a:extLst>
                <a:ext uri="{FF2B5EF4-FFF2-40B4-BE49-F238E27FC236}">
                  <a16:creationId xmlns:a16="http://schemas.microsoft.com/office/drawing/2014/main" id="{37442B18-9251-75B7-688B-9FB548FF318C}"/>
                </a:ext>
              </a:extLst>
            </p:cNvPr>
            <p:cNvCxnSpPr>
              <a:cxnSpLocks/>
              <a:stCxn id="1148" idx="3"/>
              <a:endCxn id="1178" idx="1"/>
            </p:cNvCxnSpPr>
            <p:nvPr/>
          </p:nvCxnSpPr>
          <p:spPr>
            <a:xfrm flipV="1">
              <a:off x="5163284" y="4141988"/>
              <a:ext cx="2352403" cy="923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3" name="순서도: 논리합 1172">
              <a:extLst>
                <a:ext uri="{FF2B5EF4-FFF2-40B4-BE49-F238E27FC236}">
                  <a16:creationId xmlns:a16="http://schemas.microsoft.com/office/drawing/2014/main" id="{676E728A-26F0-9458-92D3-D6909C2AB76B}"/>
                </a:ext>
              </a:extLst>
            </p:cNvPr>
            <p:cNvSpPr/>
            <p:nvPr/>
          </p:nvSpPr>
          <p:spPr>
            <a:xfrm>
              <a:off x="6385788" y="3994961"/>
              <a:ext cx="288641" cy="288641"/>
            </a:xfrm>
            <a:prstGeom prst="flowChartOr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75" name="직선 연결선 1174">
              <a:extLst>
                <a:ext uri="{FF2B5EF4-FFF2-40B4-BE49-F238E27FC236}">
                  <a16:creationId xmlns:a16="http://schemas.microsoft.com/office/drawing/2014/main" id="{0F428CD3-2BF3-E321-4460-2A479A187A56}"/>
                </a:ext>
              </a:extLst>
            </p:cNvPr>
            <p:cNvCxnSpPr>
              <a:cxnSpLocks/>
              <a:stCxn id="1160" idx="0"/>
              <a:endCxn id="1173" idx="4"/>
            </p:cNvCxnSpPr>
            <p:nvPr/>
          </p:nvCxnSpPr>
          <p:spPr>
            <a:xfrm flipV="1">
              <a:off x="6530109" y="4283602"/>
              <a:ext cx="0" cy="8506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77" name="그룹 1176">
              <a:extLst>
                <a:ext uri="{FF2B5EF4-FFF2-40B4-BE49-F238E27FC236}">
                  <a16:creationId xmlns:a16="http://schemas.microsoft.com/office/drawing/2014/main" id="{80B2034C-50A7-547B-F352-740303A5C6A6}"/>
                </a:ext>
              </a:extLst>
            </p:cNvPr>
            <p:cNvGrpSpPr/>
            <p:nvPr/>
          </p:nvGrpSpPr>
          <p:grpSpPr>
            <a:xfrm>
              <a:off x="7237179" y="3682989"/>
              <a:ext cx="2237059" cy="918006"/>
              <a:chOff x="2594067" y="4126014"/>
              <a:chExt cx="906221" cy="636097"/>
            </a:xfrm>
          </p:grpSpPr>
          <p:sp>
            <p:nvSpPr>
              <p:cNvPr id="1178" name="순서도: 처리 1177">
                <a:extLst>
                  <a:ext uri="{FF2B5EF4-FFF2-40B4-BE49-F238E27FC236}">
                    <a16:creationId xmlns:a16="http://schemas.microsoft.com/office/drawing/2014/main" id="{95676E85-496E-180D-EF88-4BA4FAF8D403}"/>
                  </a:ext>
                </a:extLst>
              </p:cNvPr>
              <p:cNvSpPr/>
              <p:nvPr/>
            </p:nvSpPr>
            <p:spPr>
              <a:xfrm>
                <a:off x="2706889" y="4126014"/>
                <a:ext cx="714644" cy="636097"/>
              </a:xfrm>
              <a:prstGeom prst="flowChartProcess">
                <a:avLst/>
              </a:prstGeom>
              <a:solidFill>
                <a:srgbClr val="FCD605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79" name="TextBox 1178">
                <a:extLst>
                  <a:ext uri="{FF2B5EF4-FFF2-40B4-BE49-F238E27FC236}">
                    <a16:creationId xmlns:a16="http://schemas.microsoft.com/office/drawing/2014/main" id="{7674556C-5442-9B55-7FB5-0EE111A65075}"/>
                  </a:ext>
                </a:extLst>
              </p:cNvPr>
              <p:cNvSpPr txBox="1"/>
              <p:nvPr/>
            </p:nvSpPr>
            <p:spPr>
              <a:xfrm>
                <a:off x="2594067" y="4203334"/>
                <a:ext cx="906221" cy="4478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Image Generation </a:t>
                </a:r>
                <a:endParaRPr lang="ko-KR" altLang="en-US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cxnSp>
          <p:nvCxnSpPr>
            <p:cNvPr id="1182" name="직선 화살표 연결선 1181">
              <a:extLst>
                <a:ext uri="{FF2B5EF4-FFF2-40B4-BE49-F238E27FC236}">
                  <a16:creationId xmlns:a16="http://schemas.microsoft.com/office/drawing/2014/main" id="{EA654FED-BBDF-2514-BD40-866FE701A12D}"/>
                </a:ext>
              </a:extLst>
            </p:cNvPr>
            <p:cNvCxnSpPr>
              <a:cxnSpLocks/>
              <a:stCxn id="1178" idx="3"/>
            </p:cNvCxnSpPr>
            <p:nvPr/>
          </p:nvCxnSpPr>
          <p:spPr>
            <a:xfrm flipV="1">
              <a:off x="9279827" y="4139281"/>
              <a:ext cx="960078" cy="271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6" name="TextBox 1185">
              <a:extLst>
                <a:ext uri="{FF2B5EF4-FFF2-40B4-BE49-F238E27FC236}">
                  <a16:creationId xmlns:a16="http://schemas.microsoft.com/office/drawing/2014/main" id="{32E47A9D-8689-64F8-D5BA-C720FA054B95}"/>
                </a:ext>
              </a:extLst>
            </p:cNvPr>
            <p:cNvSpPr txBox="1"/>
            <p:nvPr/>
          </p:nvSpPr>
          <p:spPr>
            <a:xfrm>
              <a:off x="5150014" y="2442910"/>
              <a:ext cx="3434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ea typeface="Tmon몬소리 Black" panose="02000A03000000000000"/>
                </a:rPr>
                <a:t>현재까지 진행하고 있는 부분 </a:t>
              </a:r>
              <a:r>
                <a:rPr lang="en-US" altLang="ko-KR" b="1" dirty="0">
                  <a:ea typeface="Tmon몬소리 Black" panose="02000A03000000000000"/>
                </a:rPr>
                <a:t>! </a:t>
              </a:r>
              <a:endParaRPr lang="ko-KR" altLang="en-US" b="1" dirty="0">
                <a:ea typeface="Tmon몬소리 Black" panose="02000A03000000000000"/>
              </a:endParaRPr>
            </a:p>
          </p:txBody>
        </p:sp>
        <p:sp>
          <p:nvSpPr>
            <p:cNvPr id="1187" name="사각형: 둥근 모서리 1186">
              <a:extLst>
                <a:ext uri="{FF2B5EF4-FFF2-40B4-BE49-F238E27FC236}">
                  <a16:creationId xmlns:a16="http://schemas.microsoft.com/office/drawing/2014/main" id="{B805F7A7-0F36-0DBA-EE85-64127BF44CED}"/>
                </a:ext>
              </a:extLst>
            </p:cNvPr>
            <p:cNvSpPr/>
            <p:nvPr/>
          </p:nvSpPr>
          <p:spPr>
            <a:xfrm>
              <a:off x="937384" y="3400676"/>
              <a:ext cx="1681767" cy="1538190"/>
            </a:xfrm>
            <a:prstGeom prst="roundRect">
              <a:avLst>
                <a:gd name="adj" fmla="val 31543"/>
              </a:avLst>
            </a:prstGeom>
            <a:noFill/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8" name="TextBox 1187">
              <a:extLst>
                <a:ext uri="{FF2B5EF4-FFF2-40B4-BE49-F238E27FC236}">
                  <a16:creationId xmlns:a16="http://schemas.microsoft.com/office/drawing/2014/main" id="{CA3E162B-76F6-25A6-0DC2-D085952D7409}"/>
                </a:ext>
              </a:extLst>
            </p:cNvPr>
            <p:cNvSpPr txBox="1"/>
            <p:nvPr/>
          </p:nvSpPr>
          <p:spPr>
            <a:xfrm>
              <a:off x="900629" y="5105362"/>
              <a:ext cx="3434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ea typeface="Tmon몬소리 Black" panose="02000A03000000000000"/>
                </a:rPr>
                <a:t>추후 진행 예정 </a:t>
              </a:r>
            </a:p>
          </p:txBody>
        </p:sp>
        <p:pic>
          <p:nvPicPr>
            <p:cNvPr id="1189" name="image_generation">
              <a:hlinkClick r:id="" action="ppaction://media"/>
              <a:extLst>
                <a:ext uri="{FF2B5EF4-FFF2-40B4-BE49-F238E27FC236}">
                  <a16:creationId xmlns:a16="http://schemas.microsoft.com/office/drawing/2014/main" id="{F91A9A30-F0AE-7AC6-D910-EA195D25C120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12"/>
            <a:stretch>
              <a:fillRect/>
            </a:stretch>
          </p:blipFill>
          <p:spPr>
            <a:xfrm flipH="1">
              <a:off x="10249183" y="3504841"/>
              <a:ext cx="1628514" cy="1628514"/>
            </a:xfrm>
            <a:prstGeom prst="rect">
              <a:avLst/>
            </a:prstGeom>
          </p:spPr>
        </p:pic>
        <p:pic>
          <p:nvPicPr>
            <p:cNvPr id="1191" name="Picture 11">
              <a:extLst>
                <a:ext uri="{FF2B5EF4-FFF2-40B4-BE49-F238E27FC236}">
                  <a16:creationId xmlns:a16="http://schemas.microsoft.com/office/drawing/2014/main" id="{3D7182E0-A5AA-3CF4-93C2-2A4DF1E1E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30178" y="1043130"/>
              <a:ext cx="4347083" cy="13843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4" name="실제목소리_질문">
              <a:hlinkClick r:id="" action="ppaction://media"/>
              <a:extLst>
                <a:ext uri="{FF2B5EF4-FFF2-40B4-BE49-F238E27FC236}">
                  <a16:creationId xmlns:a16="http://schemas.microsoft.com/office/drawing/2014/main" id="{B36C063D-8322-BF6D-BEDF-535B60F73449}"/>
                </a:ext>
              </a:extLst>
            </p:cNvPr>
            <p:cNvPicPr>
              <a:picLocks noChangeAspect="1"/>
            </p:cNvPicPr>
            <p:nvPr>
              <a:audi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14"/>
            <a:stretch>
              <a:fillRect/>
            </a:stretch>
          </p:blipFill>
          <p:spPr>
            <a:xfrm>
              <a:off x="1105570" y="903307"/>
              <a:ext cx="487363" cy="487363"/>
            </a:xfrm>
            <a:prstGeom prst="rect">
              <a:avLst/>
            </a:prstGeom>
          </p:spPr>
        </p:pic>
        <p:pic>
          <p:nvPicPr>
            <p:cNvPr id="9" name="Demo">
              <a:hlinkClick r:id="" action="ppaction://media"/>
              <a:extLst>
                <a:ext uri="{FF2B5EF4-FFF2-40B4-BE49-F238E27FC236}">
                  <a16:creationId xmlns:a16="http://schemas.microsoft.com/office/drawing/2014/main" id="{6FB18774-59EC-93FC-520C-AEEC9988015E}"/>
                </a:ext>
              </a:extLst>
            </p:cNvPr>
            <p:cNvPicPr>
              <a:picLocks noChangeAspect="1"/>
            </p:cNvPicPr>
            <p:nvPr>
              <a:audi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>
            <a:blip r:embed="rId14"/>
            <a:stretch>
              <a:fillRect/>
            </a:stretch>
          </p:blipFill>
          <p:spPr>
            <a:xfrm>
              <a:off x="4389930" y="4645993"/>
              <a:ext cx="487362" cy="487362"/>
            </a:xfrm>
            <a:prstGeom prst="rect">
              <a:avLst/>
            </a:prstGeom>
          </p:spPr>
        </p:pic>
      </p:grp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7239E70F-5FC7-1B65-FF3E-F80F6A75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92771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60976">
                <p:cTn id="2" fill="hold" display="0">
                  <p:stCondLst>
                    <p:cond delay="indefinite"/>
                  </p:stCondLst>
                </p:cTn>
                <p:tgtEl>
                  <p:spTgt spid="1189"/>
                </p:tgtEl>
              </p:cMediaNode>
            </p:video>
            <p:audio>
              <p:cMediaNode vol="10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10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722189" y="144859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endParaRPr lang="ko-KR" altLang="en-US" sz="16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AD77B54-68D1-BB6A-77DA-3F79C739D3C2}"/>
              </a:ext>
            </a:extLst>
          </p:cNvPr>
          <p:cNvGrpSpPr/>
          <p:nvPr/>
        </p:nvGrpSpPr>
        <p:grpSpPr>
          <a:xfrm>
            <a:off x="7081127" y="227670"/>
            <a:ext cx="4640385" cy="424230"/>
            <a:chOff x="7081127" y="21751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081127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배경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8937281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환경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9865358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구조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0793435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기대효과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A734821-BBFD-0620-2F5F-E174C3C88097}"/>
                </a:ext>
              </a:extLst>
            </p:cNvPr>
            <p:cNvSpPr/>
            <p:nvPr/>
          </p:nvSpPr>
          <p:spPr>
            <a:xfrm>
              <a:off x="8009204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개요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47550E5-5EF6-E5CC-7723-6EB88E3FE7D2}"/>
              </a:ext>
            </a:extLst>
          </p:cNvPr>
          <p:cNvGrpSpPr/>
          <p:nvPr/>
        </p:nvGrpSpPr>
        <p:grpSpPr>
          <a:xfrm>
            <a:off x="11374424" y="56305"/>
            <a:ext cx="476130" cy="338430"/>
            <a:chOff x="272023" y="1632975"/>
            <a:chExt cx="806673" cy="573378"/>
          </a:xfrm>
        </p:grpSpPr>
        <p:sp>
          <p:nvSpPr>
            <p:cNvPr id="6" name="대각선 줄무늬 5">
              <a:extLst>
                <a:ext uri="{FF2B5EF4-FFF2-40B4-BE49-F238E27FC236}">
                  <a16:creationId xmlns:a16="http://schemas.microsoft.com/office/drawing/2014/main" id="{B5B8B33C-18BF-0926-3B59-5B00C814821A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대각선 줄무늬 7">
              <a:extLst>
                <a:ext uri="{FF2B5EF4-FFF2-40B4-BE49-F238E27FC236}">
                  <a16:creationId xmlns:a16="http://schemas.microsoft.com/office/drawing/2014/main" id="{21CD69A0-0185-AFF5-A41B-6BE1BC994BAF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108152C4-44C7-7E29-5DF5-98C1BE3C0696}"/>
              </a:ext>
            </a:extLst>
          </p:cNvPr>
          <p:cNvSpPr/>
          <p:nvPr/>
        </p:nvSpPr>
        <p:spPr>
          <a:xfrm>
            <a:off x="775067" y="1946514"/>
            <a:ext cx="2851449" cy="1652636"/>
          </a:xfrm>
          <a:custGeom>
            <a:avLst/>
            <a:gdLst>
              <a:gd name="connsiteX0" fmla="*/ 826318 w 2851449"/>
              <a:gd name="connsiteY0" fmla="*/ 0 h 1652636"/>
              <a:gd name="connsiteX1" fmla="*/ 2025131 w 2851449"/>
              <a:gd name="connsiteY1" fmla="*/ 0 h 1652636"/>
              <a:gd name="connsiteX2" fmla="*/ 2851449 w 2851449"/>
              <a:gd name="connsiteY2" fmla="*/ 826318 h 1652636"/>
              <a:gd name="connsiteX3" fmla="*/ 2849373 w 2851449"/>
              <a:gd name="connsiteY3" fmla="*/ 846914 h 1652636"/>
              <a:gd name="connsiteX4" fmla="*/ 2851448 w 2851449"/>
              <a:gd name="connsiteY4" fmla="*/ 844839 h 1652636"/>
              <a:gd name="connsiteX5" fmla="*/ 2851448 w 2851449"/>
              <a:gd name="connsiteY5" fmla="*/ 1652636 h 1652636"/>
              <a:gd name="connsiteX6" fmla="*/ 2043651 w 2851449"/>
              <a:gd name="connsiteY6" fmla="*/ 1652636 h 1652636"/>
              <a:gd name="connsiteX7" fmla="*/ 2044636 w 2851449"/>
              <a:gd name="connsiteY7" fmla="*/ 1651651 h 1652636"/>
              <a:gd name="connsiteX8" fmla="*/ 2025131 w 2851449"/>
              <a:gd name="connsiteY8" fmla="*/ 1652636 h 1652636"/>
              <a:gd name="connsiteX9" fmla="*/ 826318 w 2851449"/>
              <a:gd name="connsiteY9" fmla="*/ 1652636 h 1652636"/>
              <a:gd name="connsiteX10" fmla="*/ 0 w 2851449"/>
              <a:gd name="connsiteY10" fmla="*/ 826318 h 1652636"/>
              <a:gd name="connsiteX11" fmla="*/ 826318 w 2851449"/>
              <a:gd name="connsiteY11" fmla="*/ 0 h 165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51449" h="1652636">
                <a:moveTo>
                  <a:pt x="826318" y="0"/>
                </a:moveTo>
                <a:lnTo>
                  <a:pt x="2025131" y="0"/>
                </a:lnTo>
                <a:cubicBezTo>
                  <a:pt x="2481494" y="0"/>
                  <a:pt x="2851449" y="369955"/>
                  <a:pt x="2851449" y="826318"/>
                </a:cubicBezTo>
                <a:lnTo>
                  <a:pt x="2849373" y="846914"/>
                </a:lnTo>
                <a:lnTo>
                  <a:pt x="2851448" y="844839"/>
                </a:lnTo>
                <a:lnTo>
                  <a:pt x="2851448" y="1652636"/>
                </a:lnTo>
                <a:lnTo>
                  <a:pt x="2043651" y="1652636"/>
                </a:lnTo>
                <a:lnTo>
                  <a:pt x="2044636" y="1651651"/>
                </a:lnTo>
                <a:lnTo>
                  <a:pt x="2025131" y="1652636"/>
                </a:lnTo>
                <a:lnTo>
                  <a:pt x="826318" y="1652636"/>
                </a:lnTo>
                <a:cubicBezTo>
                  <a:pt x="369955" y="1652636"/>
                  <a:pt x="0" y="1282681"/>
                  <a:pt x="0" y="826318"/>
                </a:cubicBezTo>
                <a:cubicBezTo>
                  <a:pt x="0" y="369955"/>
                  <a:pt x="369955" y="0"/>
                  <a:pt x="826318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190500" dist="127000" dir="2700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>
              <a:defRPr/>
            </a:pP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5A0B4C-750A-00B9-1517-49E9DF3FC257}"/>
              </a:ext>
            </a:extLst>
          </p:cNvPr>
          <p:cNvSpPr/>
          <p:nvPr/>
        </p:nvSpPr>
        <p:spPr>
          <a:xfrm>
            <a:off x="858731" y="3694743"/>
            <a:ext cx="2851449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고령층의 만족도 상승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고령층들의 디지털 역량이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상승하여 많은 정보와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디지털 사회에서의 경험 가능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ADE0F202-CF26-B48C-8E51-D39809A51AB4}"/>
              </a:ext>
            </a:extLst>
          </p:cNvPr>
          <p:cNvSpPr/>
          <p:nvPr/>
        </p:nvSpPr>
        <p:spPr>
          <a:xfrm>
            <a:off x="4565499" y="1946514"/>
            <a:ext cx="2851449" cy="1652636"/>
          </a:xfrm>
          <a:custGeom>
            <a:avLst/>
            <a:gdLst>
              <a:gd name="connsiteX0" fmla="*/ 826318 w 2851449"/>
              <a:gd name="connsiteY0" fmla="*/ 0 h 1652636"/>
              <a:gd name="connsiteX1" fmla="*/ 2025131 w 2851449"/>
              <a:gd name="connsiteY1" fmla="*/ 0 h 1652636"/>
              <a:gd name="connsiteX2" fmla="*/ 2851449 w 2851449"/>
              <a:gd name="connsiteY2" fmla="*/ 826318 h 1652636"/>
              <a:gd name="connsiteX3" fmla="*/ 2849373 w 2851449"/>
              <a:gd name="connsiteY3" fmla="*/ 846914 h 1652636"/>
              <a:gd name="connsiteX4" fmla="*/ 2851448 w 2851449"/>
              <a:gd name="connsiteY4" fmla="*/ 844839 h 1652636"/>
              <a:gd name="connsiteX5" fmla="*/ 2851448 w 2851449"/>
              <a:gd name="connsiteY5" fmla="*/ 1652636 h 1652636"/>
              <a:gd name="connsiteX6" fmla="*/ 2043651 w 2851449"/>
              <a:gd name="connsiteY6" fmla="*/ 1652636 h 1652636"/>
              <a:gd name="connsiteX7" fmla="*/ 2044636 w 2851449"/>
              <a:gd name="connsiteY7" fmla="*/ 1651651 h 1652636"/>
              <a:gd name="connsiteX8" fmla="*/ 2025131 w 2851449"/>
              <a:gd name="connsiteY8" fmla="*/ 1652636 h 1652636"/>
              <a:gd name="connsiteX9" fmla="*/ 826318 w 2851449"/>
              <a:gd name="connsiteY9" fmla="*/ 1652636 h 1652636"/>
              <a:gd name="connsiteX10" fmla="*/ 0 w 2851449"/>
              <a:gd name="connsiteY10" fmla="*/ 826318 h 1652636"/>
              <a:gd name="connsiteX11" fmla="*/ 826318 w 2851449"/>
              <a:gd name="connsiteY11" fmla="*/ 0 h 165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51449" h="1652636">
                <a:moveTo>
                  <a:pt x="826318" y="0"/>
                </a:moveTo>
                <a:lnTo>
                  <a:pt x="2025131" y="0"/>
                </a:lnTo>
                <a:cubicBezTo>
                  <a:pt x="2481494" y="0"/>
                  <a:pt x="2851449" y="369955"/>
                  <a:pt x="2851449" y="826318"/>
                </a:cubicBezTo>
                <a:lnTo>
                  <a:pt x="2849373" y="846914"/>
                </a:lnTo>
                <a:lnTo>
                  <a:pt x="2851448" y="844839"/>
                </a:lnTo>
                <a:lnTo>
                  <a:pt x="2851448" y="1652636"/>
                </a:lnTo>
                <a:lnTo>
                  <a:pt x="2043651" y="1652636"/>
                </a:lnTo>
                <a:lnTo>
                  <a:pt x="2044636" y="1651651"/>
                </a:lnTo>
                <a:lnTo>
                  <a:pt x="2025131" y="1652636"/>
                </a:lnTo>
                <a:lnTo>
                  <a:pt x="826318" y="1652636"/>
                </a:lnTo>
                <a:cubicBezTo>
                  <a:pt x="369955" y="1652636"/>
                  <a:pt x="0" y="1282681"/>
                  <a:pt x="0" y="826318"/>
                </a:cubicBezTo>
                <a:cubicBezTo>
                  <a:pt x="0" y="369955"/>
                  <a:pt x="369955" y="0"/>
                  <a:pt x="826318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190500" dist="127000" dir="2700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>
              <a:defRPr/>
            </a:pP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D710C55-0C7E-734E-CC0F-3784FA3197C5}"/>
              </a:ext>
            </a:extLst>
          </p:cNvPr>
          <p:cNvSpPr/>
          <p:nvPr/>
        </p:nvSpPr>
        <p:spPr>
          <a:xfrm>
            <a:off x="4670275" y="3717420"/>
            <a:ext cx="2851449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24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시간 상황 대처 가능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모든 시간대에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대처가 가능하다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 </a:t>
            </a:r>
            <a:endParaRPr lang="ko-KR" altLang="en-US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DBD4B20B-333C-DC70-FFF4-7F71DA94A137}"/>
              </a:ext>
            </a:extLst>
          </p:cNvPr>
          <p:cNvGrpSpPr/>
          <p:nvPr/>
        </p:nvGrpSpPr>
        <p:grpSpPr>
          <a:xfrm>
            <a:off x="8439988" y="1946514"/>
            <a:ext cx="2935113" cy="3380471"/>
            <a:chOff x="775067" y="1946514"/>
            <a:chExt cx="2935113" cy="3380471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FCCDC31A-FF6A-56AC-1B1C-2C06FFD9AD87}"/>
                </a:ext>
              </a:extLst>
            </p:cNvPr>
            <p:cNvSpPr/>
            <p:nvPr/>
          </p:nvSpPr>
          <p:spPr>
            <a:xfrm>
              <a:off x="775067" y="1946514"/>
              <a:ext cx="2851449" cy="1652636"/>
            </a:xfrm>
            <a:custGeom>
              <a:avLst/>
              <a:gdLst>
                <a:gd name="connsiteX0" fmla="*/ 826318 w 2851449"/>
                <a:gd name="connsiteY0" fmla="*/ 0 h 1652636"/>
                <a:gd name="connsiteX1" fmla="*/ 2025131 w 2851449"/>
                <a:gd name="connsiteY1" fmla="*/ 0 h 1652636"/>
                <a:gd name="connsiteX2" fmla="*/ 2851449 w 2851449"/>
                <a:gd name="connsiteY2" fmla="*/ 826318 h 1652636"/>
                <a:gd name="connsiteX3" fmla="*/ 2849373 w 2851449"/>
                <a:gd name="connsiteY3" fmla="*/ 846914 h 1652636"/>
                <a:gd name="connsiteX4" fmla="*/ 2851448 w 2851449"/>
                <a:gd name="connsiteY4" fmla="*/ 844839 h 1652636"/>
                <a:gd name="connsiteX5" fmla="*/ 2851448 w 2851449"/>
                <a:gd name="connsiteY5" fmla="*/ 1652636 h 1652636"/>
                <a:gd name="connsiteX6" fmla="*/ 2043651 w 2851449"/>
                <a:gd name="connsiteY6" fmla="*/ 1652636 h 1652636"/>
                <a:gd name="connsiteX7" fmla="*/ 2044636 w 2851449"/>
                <a:gd name="connsiteY7" fmla="*/ 1651651 h 1652636"/>
                <a:gd name="connsiteX8" fmla="*/ 2025131 w 2851449"/>
                <a:gd name="connsiteY8" fmla="*/ 1652636 h 1652636"/>
                <a:gd name="connsiteX9" fmla="*/ 826318 w 2851449"/>
                <a:gd name="connsiteY9" fmla="*/ 1652636 h 1652636"/>
                <a:gd name="connsiteX10" fmla="*/ 0 w 2851449"/>
                <a:gd name="connsiteY10" fmla="*/ 826318 h 1652636"/>
                <a:gd name="connsiteX11" fmla="*/ 826318 w 2851449"/>
                <a:gd name="connsiteY11" fmla="*/ 0 h 165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1449" h="1652636">
                  <a:moveTo>
                    <a:pt x="826318" y="0"/>
                  </a:moveTo>
                  <a:lnTo>
                    <a:pt x="2025131" y="0"/>
                  </a:lnTo>
                  <a:cubicBezTo>
                    <a:pt x="2481494" y="0"/>
                    <a:pt x="2851449" y="369955"/>
                    <a:pt x="2851449" y="826318"/>
                  </a:cubicBezTo>
                  <a:lnTo>
                    <a:pt x="2849373" y="846914"/>
                  </a:lnTo>
                  <a:lnTo>
                    <a:pt x="2851448" y="844839"/>
                  </a:lnTo>
                  <a:lnTo>
                    <a:pt x="2851448" y="1652636"/>
                  </a:lnTo>
                  <a:lnTo>
                    <a:pt x="2043651" y="1652636"/>
                  </a:lnTo>
                  <a:lnTo>
                    <a:pt x="2044636" y="1651651"/>
                  </a:lnTo>
                  <a:lnTo>
                    <a:pt x="2025131" y="1652636"/>
                  </a:lnTo>
                  <a:lnTo>
                    <a:pt x="826318" y="1652636"/>
                  </a:lnTo>
                  <a:cubicBezTo>
                    <a:pt x="369955" y="1652636"/>
                    <a:pt x="0" y="1282681"/>
                    <a:pt x="0" y="826318"/>
                  </a:cubicBezTo>
                  <a:cubicBezTo>
                    <a:pt x="0" y="369955"/>
                    <a:pt x="369955" y="0"/>
                    <a:pt x="826318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dist="127000" dir="2700000" algn="tl" rotWithShape="0">
                <a:schemeClr val="tx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latinLnBrk="0">
                <a:defRPr/>
              </a:pPr>
              <a:endPara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D998F28-7EFF-9DBD-7B59-0F89688BBB5E}"/>
                </a:ext>
              </a:extLst>
            </p:cNvPr>
            <p:cNvSpPr/>
            <p:nvPr/>
          </p:nvSpPr>
          <p:spPr>
            <a:xfrm>
              <a:off x="858731" y="3694743"/>
              <a:ext cx="2851449" cy="16322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예산 감소</a:t>
              </a:r>
              <a:endPara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고령층의 능동적인 정보 탐색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정부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공무원의 홍보를 위한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예산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인력 낭비 감소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47EC175B-40A0-3310-3565-F9CC179FB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3485" y="2256627"/>
              <a:ext cx="1032410" cy="1032410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1AE26940-194C-54F4-D205-C0D9A2074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0437" y="2161034"/>
              <a:ext cx="1109190" cy="1109190"/>
            </a:xfrm>
            <a:prstGeom prst="rect">
              <a:avLst/>
            </a:prstGeom>
          </p:spPr>
        </p:pic>
      </p:grpSp>
      <p:pic>
        <p:nvPicPr>
          <p:cNvPr id="1059" name="그림 1058">
            <a:extLst>
              <a:ext uri="{FF2B5EF4-FFF2-40B4-BE49-F238E27FC236}">
                <a16:creationId xmlns:a16="http://schemas.microsoft.com/office/drawing/2014/main" id="{282163D9-DC21-9A1F-BE85-D23C89C45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532" y="2064784"/>
            <a:ext cx="1457960" cy="1457960"/>
          </a:xfrm>
          <a:prstGeom prst="rect">
            <a:avLst/>
          </a:prstGeom>
        </p:spPr>
      </p:pic>
      <p:pic>
        <p:nvPicPr>
          <p:cNvPr id="1062" name="그림 1061">
            <a:extLst>
              <a:ext uri="{FF2B5EF4-FFF2-40B4-BE49-F238E27FC236}">
                <a16:creationId xmlns:a16="http://schemas.microsoft.com/office/drawing/2014/main" id="{76A69BFE-CAB2-0720-7155-4D775156A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08" y="1946514"/>
            <a:ext cx="1652636" cy="1652636"/>
          </a:xfrm>
          <a:prstGeom prst="rect">
            <a:avLst/>
          </a:prstGeom>
        </p:spPr>
      </p:pic>
      <p:pic>
        <p:nvPicPr>
          <p:cNvPr id="1065" name="그림 1064">
            <a:extLst>
              <a:ext uri="{FF2B5EF4-FFF2-40B4-BE49-F238E27FC236}">
                <a16:creationId xmlns:a16="http://schemas.microsoft.com/office/drawing/2014/main" id="{DCAEB19E-FF7B-247C-EDC6-F59BEF5A4C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4715" y="2428239"/>
            <a:ext cx="890867" cy="890867"/>
          </a:xfrm>
          <a:prstGeom prst="rect">
            <a:avLst/>
          </a:prstGeom>
        </p:spPr>
      </p:pic>
      <p:sp>
        <p:nvSpPr>
          <p:cNvPr id="1066" name="직각 삼각형 1065">
            <a:extLst>
              <a:ext uri="{FF2B5EF4-FFF2-40B4-BE49-F238E27FC236}">
                <a16:creationId xmlns:a16="http://schemas.microsoft.com/office/drawing/2014/main" id="{B88B0112-E6F6-837F-68A2-084829085F66}"/>
              </a:ext>
            </a:extLst>
          </p:cNvPr>
          <p:cNvSpPr/>
          <p:nvPr/>
        </p:nvSpPr>
        <p:spPr>
          <a:xfrm flipH="1">
            <a:off x="3237984" y="3210273"/>
            <a:ext cx="388532" cy="388532"/>
          </a:xfrm>
          <a:prstGeom prst="rtTriangle">
            <a:avLst/>
          </a:prstGeom>
          <a:solidFill>
            <a:srgbClr val="FCD605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algn="ctr">
              <a:defRPr/>
            </a:pPr>
            <a:endParaRPr lang="ko-KR" altLang="en-US" sz="1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067" name="직각 삼각형 1066">
            <a:extLst>
              <a:ext uri="{FF2B5EF4-FFF2-40B4-BE49-F238E27FC236}">
                <a16:creationId xmlns:a16="http://schemas.microsoft.com/office/drawing/2014/main" id="{01104E9A-F513-4AB5-94A0-4EBC7CCB0356}"/>
              </a:ext>
            </a:extLst>
          </p:cNvPr>
          <p:cNvSpPr/>
          <p:nvPr/>
        </p:nvSpPr>
        <p:spPr>
          <a:xfrm flipH="1">
            <a:off x="7031585" y="3204254"/>
            <a:ext cx="388532" cy="388532"/>
          </a:xfrm>
          <a:prstGeom prst="rtTriangle">
            <a:avLst/>
          </a:prstGeom>
          <a:solidFill>
            <a:srgbClr val="FCD605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algn="ctr">
              <a:defRPr/>
            </a:pPr>
            <a:endParaRPr lang="ko-KR" altLang="en-US" sz="1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068" name="직각 삼각형 1067">
            <a:extLst>
              <a:ext uri="{FF2B5EF4-FFF2-40B4-BE49-F238E27FC236}">
                <a16:creationId xmlns:a16="http://schemas.microsoft.com/office/drawing/2014/main" id="{99313B2A-302F-5A41-52A6-C0BC7B270EE0}"/>
              </a:ext>
            </a:extLst>
          </p:cNvPr>
          <p:cNvSpPr/>
          <p:nvPr/>
        </p:nvSpPr>
        <p:spPr>
          <a:xfrm flipH="1">
            <a:off x="10897768" y="3203897"/>
            <a:ext cx="388532" cy="388532"/>
          </a:xfrm>
          <a:prstGeom prst="rtTriangle">
            <a:avLst/>
          </a:prstGeom>
          <a:solidFill>
            <a:srgbClr val="FCD605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algn="ctr">
              <a:defRPr/>
            </a:pPr>
            <a:endParaRPr lang="ko-KR" altLang="en-US" sz="1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D51546-8979-32C1-3B44-D5452C7AC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71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03ACC3-CDAF-3462-7619-F6A9B846ED3E}"/>
              </a:ext>
            </a:extLst>
          </p:cNvPr>
          <p:cNvSpPr/>
          <p:nvPr/>
        </p:nvSpPr>
        <p:spPr>
          <a:xfrm>
            <a:off x="-512961" y="1169343"/>
            <a:ext cx="640587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역할 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FC934CE-EEAA-F99A-A065-69E18B2080CF}"/>
              </a:ext>
            </a:extLst>
          </p:cNvPr>
          <p:cNvGrpSpPr/>
          <p:nvPr/>
        </p:nvGrpSpPr>
        <p:grpSpPr>
          <a:xfrm>
            <a:off x="-1391140" y="137237"/>
            <a:ext cx="13260507" cy="5755712"/>
            <a:chOff x="-1391140" y="137237"/>
            <a:chExt cx="13260507" cy="5755712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5DDB880D-0712-17A3-F771-F772051B4C65}"/>
                </a:ext>
              </a:extLst>
            </p:cNvPr>
            <p:cNvSpPr/>
            <p:nvPr/>
          </p:nvSpPr>
          <p:spPr>
            <a:xfrm>
              <a:off x="924595" y="4134546"/>
              <a:ext cx="8908311" cy="721356"/>
            </a:xfrm>
            <a:prstGeom prst="roundRect">
              <a:avLst>
                <a:gd name="adj" fmla="val 50000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53BED13-10C0-C8E5-90FE-7A1258E5CD31}"/>
                </a:ext>
              </a:extLst>
            </p:cNvPr>
            <p:cNvSpPr/>
            <p:nvPr/>
          </p:nvSpPr>
          <p:spPr>
            <a:xfrm>
              <a:off x="924595" y="3086380"/>
              <a:ext cx="8908311" cy="721356"/>
            </a:xfrm>
            <a:prstGeom prst="roundRect">
              <a:avLst>
                <a:gd name="adj" fmla="val 50000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C227229-E76D-8994-AE79-6F0AFCFE3330}"/>
                </a:ext>
              </a:extLst>
            </p:cNvPr>
            <p:cNvSpPr/>
            <p:nvPr/>
          </p:nvSpPr>
          <p:spPr>
            <a:xfrm>
              <a:off x="924595" y="2047084"/>
              <a:ext cx="8908311" cy="721356"/>
            </a:xfrm>
            <a:prstGeom prst="roundRect">
              <a:avLst>
                <a:gd name="adj" fmla="val 50000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5737FB89-884F-0788-5D4C-6AA57DD08106}"/>
                </a:ext>
              </a:extLst>
            </p:cNvPr>
            <p:cNvSpPr/>
            <p:nvPr/>
          </p:nvSpPr>
          <p:spPr>
            <a:xfrm>
              <a:off x="1993369" y="2043208"/>
              <a:ext cx="9131831" cy="721356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219786A2-3768-2B41-54F1-319F63D7508A}"/>
                </a:ext>
              </a:extLst>
            </p:cNvPr>
            <p:cNvGrpSpPr/>
            <p:nvPr/>
          </p:nvGrpSpPr>
          <p:grpSpPr>
            <a:xfrm>
              <a:off x="1829691" y="2142779"/>
              <a:ext cx="8908311" cy="461643"/>
              <a:chOff x="556151" y="2432024"/>
              <a:chExt cx="10229901" cy="652577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9061256-FA5C-7497-3831-F8313500BF86}"/>
                  </a:ext>
                </a:extLst>
              </p:cNvPr>
              <p:cNvSpPr/>
              <p:nvPr/>
            </p:nvSpPr>
            <p:spPr>
              <a:xfrm>
                <a:off x="556151" y="2432024"/>
                <a:ext cx="2013756" cy="6421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ko-KR" altLang="en-US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Tmon몬소리 Black" panose="02000A03000000000000"/>
                  </a:rPr>
                  <a:t>팀장</a:t>
                </a:r>
                <a:endPara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0C0E39B9-1726-AE3D-E469-71F29A0CBF09}"/>
                  </a:ext>
                </a:extLst>
              </p:cNvPr>
              <p:cNvSpPr/>
              <p:nvPr/>
            </p:nvSpPr>
            <p:spPr>
              <a:xfrm>
                <a:off x="2430165" y="2499338"/>
                <a:ext cx="8355887" cy="5852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ko-KR" altLang="en-US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프로젝트 일정 관리</a:t>
                </a: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, MIT</a:t>
                </a:r>
                <a:r>
                  <a:rPr lang="ko-KR" altLang="en-US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</a:t>
                </a: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Fine-Tuning, </a:t>
                </a:r>
                <a:r>
                  <a:rPr lang="ko-KR" altLang="en-US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데이터 </a:t>
                </a:r>
                <a:r>
                  <a:rPr lang="ko-KR" altLang="en-US" sz="1600" b="1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전처리</a:t>
                </a: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, Retrieval </a:t>
                </a:r>
                <a:r>
                  <a:rPr lang="ko-KR" altLang="en-US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모델 설계</a:t>
                </a:r>
                <a:endPara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</p:grp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79704221-0520-F3D1-C6F6-45CB4C112ACE}"/>
                </a:ext>
              </a:extLst>
            </p:cNvPr>
            <p:cNvSpPr/>
            <p:nvPr/>
          </p:nvSpPr>
          <p:spPr>
            <a:xfrm>
              <a:off x="1993369" y="1089160"/>
              <a:ext cx="9131831" cy="721356"/>
            </a:xfrm>
            <a:prstGeom prst="roundRect">
              <a:avLst>
                <a:gd name="adj" fmla="val 50000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08B9431C-1B55-188E-4EC4-953C1D7D3169}"/>
                </a:ext>
              </a:extLst>
            </p:cNvPr>
            <p:cNvCxnSpPr>
              <a:cxnSpLocks/>
            </p:cNvCxnSpPr>
            <p:nvPr/>
          </p:nvCxnSpPr>
          <p:spPr>
            <a:xfrm>
              <a:off x="237512" y="654050"/>
              <a:ext cx="11484000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ABA6C8-8043-3083-A48E-EAD6636C7BB6}"/>
                </a:ext>
              </a:extLst>
            </p:cNvPr>
            <p:cNvSpPr txBox="1"/>
            <p:nvPr/>
          </p:nvSpPr>
          <p:spPr>
            <a:xfrm>
              <a:off x="328952" y="137237"/>
              <a:ext cx="6541109" cy="584775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marL="0" lvl="2" algn="ctr">
                <a:defRPr/>
              </a:pPr>
              <a:r>
                <a:rPr lang="ko-KR" altLang="en-US" sz="3200" b="1" kern="0" dirty="0">
                  <a:ln w="15875">
                    <a:noFill/>
                  </a:ln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프로젝트 팀 구성 및 역할</a:t>
              </a:r>
              <a:endParaRPr lang="ko-KR" altLang="en-US" sz="1600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2FFD752-A3F2-2484-780B-184FAE54E343}"/>
                </a:ext>
              </a:extLst>
            </p:cNvPr>
            <p:cNvSpPr/>
            <p:nvPr/>
          </p:nvSpPr>
          <p:spPr>
            <a:xfrm>
              <a:off x="4724625" y="1185121"/>
              <a:ext cx="4524048" cy="494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담당 업무</a:t>
              </a:r>
              <a:endPara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E22B4C7-629A-9353-882C-9E96D933DDC9}"/>
                </a:ext>
              </a:extLst>
            </p:cNvPr>
            <p:cNvSpPr/>
            <p:nvPr/>
          </p:nvSpPr>
          <p:spPr>
            <a:xfrm>
              <a:off x="831347" y="2175826"/>
              <a:ext cx="1306456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노아윤</a:t>
              </a:r>
              <a:endPara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4E667C6-973F-0295-92A5-0C2032A0D86A}"/>
                </a:ext>
              </a:extLst>
            </p:cNvPr>
            <p:cNvSpPr/>
            <p:nvPr/>
          </p:nvSpPr>
          <p:spPr>
            <a:xfrm>
              <a:off x="825251" y="3217284"/>
              <a:ext cx="1308778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김도현</a:t>
              </a:r>
              <a:endPara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0B59AD5-E91D-298A-CEC4-D7EF3ED80289}"/>
                </a:ext>
              </a:extLst>
            </p:cNvPr>
            <p:cNvSpPr/>
            <p:nvPr/>
          </p:nvSpPr>
          <p:spPr>
            <a:xfrm>
              <a:off x="598927" y="4269467"/>
              <a:ext cx="1759104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송기훈</a:t>
              </a:r>
              <a:endPara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endParaRPr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2DAEB5F4-0CE4-587B-B4F2-891A82526855}"/>
                </a:ext>
              </a:extLst>
            </p:cNvPr>
            <p:cNvSpPr/>
            <p:nvPr/>
          </p:nvSpPr>
          <p:spPr>
            <a:xfrm>
              <a:off x="2049073" y="4127913"/>
              <a:ext cx="9076126" cy="721356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8671C3A7-5435-E675-E977-C6CBDA385AD2}"/>
                </a:ext>
              </a:extLst>
            </p:cNvPr>
            <p:cNvSpPr/>
            <p:nvPr/>
          </p:nvSpPr>
          <p:spPr>
            <a:xfrm>
              <a:off x="2008433" y="3081155"/>
              <a:ext cx="9116767" cy="721356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97192E1-3A6A-4EF8-3F6C-54FBF9335A60}"/>
                </a:ext>
              </a:extLst>
            </p:cNvPr>
            <p:cNvSpPr/>
            <p:nvPr/>
          </p:nvSpPr>
          <p:spPr>
            <a:xfrm>
              <a:off x="3513482" y="3037872"/>
              <a:ext cx="8355885" cy="7833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TTS model ( JETS ) Fine-Tuning, MIT Fine-Tuning ,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외부 데이터 수집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∙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가공  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E2BE2DB-A054-F279-016B-7E792093B560}"/>
                </a:ext>
              </a:extLst>
            </p:cNvPr>
            <p:cNvSpPr/>
            <p:nvPr/>
          </p:nvSpPr>
          <p:spPr>
            <a:xfrm>
              <a:off x="-1391140" y="3191857"/>
              <a:ext cx="8105923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팀원</a:t>
              </a: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C294E40-4CF7-51C9-CC8C-FC9997488BDA}"/>
                </a:ext>
              </a:extLst>
            </p:cNvPr>
            <p:cNvSpPr/>
            <p:nvPr/>
          </p:nvSpPr>
          <p:spPr>
            <a:xfrm>
              <a:off x="3513482" y="4277119"/>
              <a:ext cx="8239742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MIT Fine-Tuning ,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 Whisper Pipeline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구축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 AWS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가상환경 구축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881889F-7489-4698-D773-0912372B19F1}"/>
                </a:ext>
              </a:extLst>
            </p:cNvPr>
            <p:cNvSpPr/>
            <p:nvPr/>
          </p:nvSpPr>
          <p:spPr>
            <a:xfrm>
              <a:off x="-1362988" y="4243513"/>
              <a:ext cx="8105923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팀원</a:t>
              </a:r>
              <a:endPara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endParaRPr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64F76674-3321-1A90-CB0E-C19F8EE49347}"/>
                </a:ext>
              </a:extLst>
            </p:cNvPr>
            <p:cNvCxnSpPr>
              <a:cxnSpLocks/>
            </p:cNvCxnSpPr>
            <p:nvPr/>
          </p:nvCxnSpPr>
          <p:spPr>
            <a:xfrm>
              <a:off x="3202066" y="1095816"/>
              <a:ext cx="0" cy="710481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04A28647-EF69-CC69-C3FD-7B519BC8349F}"/>
                </a:ext>
              </a:extLst>
            </p:cNvPr>
            <p:cNvCxnSpPr>
              <a:cxnSpLocks/>
            </p:cNvCxnSpPr>
            <p:nvPr/>
          </p:nvCxnSpPr>
          <p:spPr>
            <a:xfrm>
              <a:off x="3202066" y="2043208"/>
              <a:ext cx="0" cy="710481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F35B4FBF-8A76-CE34-8009-0EA823BB1C0F}"/>
                </a:ext>
              </a:extLst>
            </p:cNvPr>
            <p:cNvCxnSpPr>
              <a:cxnSpLocks/>
            </p:cNvCxnSpPr>
            <p:nvPr/>
          </p:nvCxnSpPr>
          <p:spPr>
            <a:xfrm>
              <a:off x="3202066" y="3081155"/>
              <a:ext cx="0" cy="710481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17223569-15CD-B146-F2A5-CECBBAF4A6F6}"/>
                </a:ext>
              </a:extLst>
            </p:cNvPr>
            <p:cNvCxnSpPr>
              <a:cxnSpLocks/>
            </p:cNvCxnSpPr>
            <p:nvPr/>
          </p:nvCxnSpPr>
          <p:spPr>
            <a:xfrm>
              <a:off x="3202895" y="4140446"/>
              <a:ext cx="0" cy="710481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5488DD5-5E0C-BC25-3033-5E069B26712B}"/>
                </a:ext>
              </a:extLst>
            </p:cNvPr>
            <p:cNvGrpSpPr/>
            <p:nvPr/>
          </p:nvGrpSpPr>
          <p:grpSpPr>
            <a:xfrm>
              <a:off x="624821" y="5109593"/>
              <a:ext cx="11108083" cy="783356"/>
              <a:chOff x="624821" y="5268089"/>
              <a:chExt cx="11108083" cy="783356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2378A34B-2FE7-36F3-1064-857B45327815}"/>
                  </a:ext>
                </a:extLst>
              </p:cNvPr>
              <p:cNvSpPr/>
              <p:nvPr/>
            </p:nvSpPr>
            <p:spPr>
              <a:xfrm>
                <a:off x="931093" y="5312794"/>
                <a:ext cx="8908311" cy="721356"/>
              </a:xfrm>
              <a:prstGeom prst="roundRect">
                <a:avLst>
                  <a:gd name="adj" fmla="val 50000"/>
                </a:avLst>
              </a:prstGeom>
              <a:solidFill>
                <a:srgbClr val="FCD6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D33DA96C-5C57-BCD5-55A4-E641816F733B}"/>
                  </a:ext>
                </a:extLst>
              </p:cNvPr>
              <p:cNvSpPr/>
              <p:nvPr/>
            </p:nvSpPr>
            <p:spPr>
              <a:xfrm>
                <a:off x="2021408" y="5309158"/>
                <a:ext cx="9103791" cy="721356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>
                <a:solidFill>
                  <a:srgbClr val="7671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C6CB47D2-75F0-26FD-C68C-7E3F9A03D660}"/>
                  </a:ext>
                </a:extLst>
              </p:cNvPr>
              <p:cNvSpPr/>
              <p:nvPr/>
            </p:nvSpPr>
            <p:spPr>
              <a:xfrm>
                <a:off x="3493162" y="5268089"/>
                <a:ext cx="8239742" cy="7833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Wav2Lip </a:t>
                </a:r>
                <a:r>
                  <a:rPr lang="ko-KR" altLang="en-US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모델 </a:t>
                </a: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Fine-Tuning , </a:t>
                </a:r>
                <a:r>
                  <a:rPr lang="ko-KR" altLang="en-US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데이터 </a:t>
                </a:r>
                <a:r>
                  <a:rPr lang="ko-KR" altLang="en-US" sz="1600" b="1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전처리</a:t>
                </a: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, TOXIC Pipeline </a:t>
                </a:r>
                <a:r>
                  <a:rPr lang="ko-KR" altLang="en-US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구축</a:t>
                </a:r>
                <a:endPara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PPT</a:t>
                </a:r>
                <a:r>
                  <a:rPr lang="ko-KR" altLang="en-US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제작</a:t>
                </a: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</a:t>
                </a:r>
                <a:r>
                  <a:rPr lang="ko-KR" altLang="en-US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및 기획</a:t>
                </a: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, TTS </a:t>
                </a:r>
                <a:r>
                  <a:rPr lang="ko-KR" altLang="en-US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데이터 생성  </a:t>
                </a: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1288B687-CD71-0EC8-D45B-7904E9EB0FCE}"/>
                  </a:ext>
                </a:extLst>
              </p:cNvPr>
              <p:cNvSpPr/>
              <p:nvPr/>
            </p:nvSpPr>
            <p:spPr>
              <a:xfrm>
                <a:off x="1504373" y="5442690"/>
                <a:ext cx="2320580" cy="4542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ko-KR" altLang="en-US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Tmon몬소리 Black" panose="02000A03000000000000"/>
                  </a:rPr>
                  <a:t>팀원</a:t>
                </a:r>
                <a:endPara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E1DD59EA-D43F-EF43-A85D-255BF7FBF07E}"/>
                  </a:ext>
                </a:extLst>
              </p:cNvPr>
              <p:cNvSpPr/>
              <p:nvPr/>
            </p:nvSpPr>
            <p:spPr>
              <a:xfrm>
                <a:off x="624821" y="5439927"/>
                <a:ext cx="1759104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ko-KR" altLang="en-US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Tmon몬소리 Black" panose="02000A03000000000000"/>
                  </a:rPr>
                  <a:t>황민규</a:t>
                </a:r>
                <a:endPara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endParaRPr>
              </a:p>
            </p:txBody>
          </p: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AA37AF46-65EE-AEF8-8BE9-6A3848659B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3572" y="5324755"/>
                <a:ext cx="0" cy="710481"/>
              </a:xfrm>
              <a:prstGeom prst="line">
                <a:avLst/>
              </a:prstGeom>
              <a:ln w="28575"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F30A1F-E702-9DC7-79A8-B378A7586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263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54001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절차 및 방법</a:t>
            </a:r>
            <a:endParaRPr lang="ko-KR" altLang="en-US" sz="16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CB44DCB-302C-0A64-5453-DFF9890F632C}"/>
              </a:ext>
            </a:extLst>
          </p:cNvPr>
          <p:cNvGrpSpPr/>
          <p:nvPr/>
        </p:nvGrpSpPr>
        <p:grpSpPr>
          <a:xfrm>
            <a:off x="226000" y="1345294"/>
            <a:ext cx="10822419" cy="5440993"/>
            <a:chOff x="226000" y="1345294"/>
            <a:chExt cx="10822419" cy="5440993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EEA84B38-3F0F-EFDE-0066-9F789E895FA4}"/>
                </a:ext>
              </a:extLst>
            </p:cNvPr>
            <p:cNvSpPr/>
            <p:nvPr/>
          </p:nvSpPr>
          <p:spPr>
            <a:xfrm>
              <a:off x="1409113" y="3980167"/>
              <a:ext cx="9312862" cy="122841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6DA61AE1-4DC2-72BA-1C2A-3166210BD74A}"/>
                </a:ext>
              </a:extLst>
            </p:cNvPr>
            <p:cNvSpPr/>
            <p:nvPr/>
          </p:nvSpPr>
          <p:spPr>
            <a:xfrm>
              <a:off x="2732421" y="3843587"/>
              <a:ext cx="74519" cy="39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15CD4C34-9795-18A8-651A-AEBD7E32DAD4}"/>
                </a:ext>
              </a:extLst>
            </p:cNvPr>
            <p:cNvSpPr/>
            <p:nvPr/>
          </p:nvSpPr>
          <p:spPr>
            <a:xfrm>
              <a:off x="4270632" y="4684985"/>
              <a:ext cx="514036" cy="51403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자유형 23">
              <a:extLst>
                <a:ext uri="{FF2B5EF4-FFF2-40B4-BE49-F238E27FC236}">
                  <a16:creationId xmlns:a16="http://schemas.microsoft.com/office/drawing/2014/main" id="{236A5E38-E418-BBA1-EA8F-8230A2550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1666" y="4830463"/>
              <a:ext cx="284918" cy="249359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775CA306-042B-D645-B448-3B98FC7B6121}"/>
                </a:ext>
              </a:extLst>
            </p:cNvPr>
            <p:cNvSpPr/>
            <p:nvPr/>
          </p:nvSpPr>
          <p:spPr>
            <a:xfrm>
              <a:off x="2512663" y="2698961"/>
              <a:ext cx="514036" cy="51403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25178A66-1196-C660-7000-B057B027634E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2630552" y="2828581"/>
              <a:ext cx="287896" cy="255248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C3B778B6-C806-84F0-5ED7-3F7D92DB1C2B}"/>
                </a:ext>
              </a:extLst>
            </p:cNvPr>
            <p:cNvCxnSpPr>
              <a:cxnSpLocks/>
              <a:stCxn id="59" idx="4"/>
              <a:endCxn id="28" idx="0"/>
            </p:cNvCxnSpPr>
            <p:nvPr/>
          </p:nvCxnSpPr>
          <p:spPr>
            <a:xfrm>
              <a:off x="2769681" y="3212997"/>
              <a:ext cx="0" cy="63059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2B11E6B4-77F9-EA23-C562-24A8D0D92CB1}"/>
                </a:ext>
              </a:extLst>
            </p:cNvPr>
            <p:cNvSpPr/>
            <p:nvPr/>
          </p:nvSpPr>
          <p:spPr>
            <a:xfrm>
              <a:off x="4487544" y="3862736"/>
              <a:ext cx="74519" cy="39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5783D271-D12D-39A7-FBC0-2E88747C6788}"/>
                </a:ext>
              </a:extLst>
            </p:cNvPr>
            <p:cNvCxnSpPr>
              <a:cxnSpLocks/>
              <a:stCxn id="32" idx="2"/>
              <a:endCxn id="61" idx="0"/>
            </p:cNvCxnSpPr>
            <p:nvPr/>
          </p:nvCxnSpPr>
          <p:spPr>
            <a:xfrm>
              <a:off x="4524804" y="4258736"/>
              <a:ext cx="2846" cy="426249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38212456-419A-E35B-AD86-0A8002B21F23}"/>
                </a:ext>
              </a:extLst>
            </p:cNvPr>
            <p:cNvSpPr/>
            <p:nvPr/>
          </p:nvSpPr>
          <p:spPr>
            <a:xfrm>
              <a:off x="5935352" y="3843587"/>
              <a:ext cx="74519" cy="39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CE28C59C-A97C-CB17-0960-18EAB2B58475}"/>
                </a:ext>
              </a:extLst>
            </p:cNvPr>
            <p:cNvSpPr/>
            <p:nvPr/>
          </p:nvSpPr>
          <p:spPr>
            <a:xfrm>
              <a:off x="7583158" y="4684985"/>
              <a:ext cx="514036" cy="51403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2DCCAA8-EE84-C7DC-195C-CA1E1B5D95BA}"/>
                </a:ext>
              </a:extLst>
            </p:cNvPr>
            <p:cNvSpPr/>
            <p:nvPr/>
          </p:nvSpPr>
          <p:spPr>
            <a:xfrm>
              <a:off x="5719692" y="2739011"/>
              <a:ext cx="514036" cy="514036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CF79B7E4-3372-53C1-1200-4BAE4A6EA017}"/>
                </a:ext>
              </a:extLst>
            </p:cNvPr>
            <p:cNvCxnSpPr>
              <a:cxnSpLocks/>
              <a:stCxn id="36" idx="4"/>
              <a:endCxn id="34" idx="0"/>
            </p:cNvCxnSpPr>
            <p:nvPr/>
          </p:nvCxnSpPr>
          <p:spPr>
            <a:xfrm flipH="1">
              <a:off x="5972612" y="3253047"/>
              <a:ext cx="4098" cy="59054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C501456E-D2E8-983B-AB56-1B0B60F52C6E}"/>
                </a:ext>
              </a:extLst>
            </p:cNvPr>
            <p:cNvSpPr/>
            <p:nvPr/>
          </p:nvSpPr>
          <p:spPr>
            <a:xfrm>
              <a:off x="7802252" y="3843587"/>
              <a:ext cx="74519" cy="39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7930D29-4B9B-8765-3D06-BBFF8A31153E}"/>
                </a:ext>
              </a:extLst>
            </p:cNvPr>
            <p:cNvCxnSpPr>
              <a:cxnSpLocks/>
              <a:stCxn id="38" idx="2"/>
              <a:endCxn id="35" idx="0"/>
            </p:cNvCxnSpPr>
            <p:nvPr/>
          </p:nvCxnSpPr>
          <p:spPr>
            <a:xfrm>
              <a:off x="7839512" y="4239587"/>
              <a:ext cx="664" cy="445398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4A15B620-73E4-6905-2887-1DB60C6F32B7}"/>
                </a:ext>
              </a:extLst>
            </p:cNvPr>
            <p:cNvSpPr/>
            <p:nvPr/>
          </p:nvSpPr>
          <p:spPr>
            <a:xfrm>
              <a:off x="9847552" y="3843587"/>
              <a:ext cx="74519" cy="39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4B4033F1-FC95-0B9D-AB1B-89CD424DB937}"/>
                </a:ext>
              </a:extLst>
            </p:cNvPr>
            <p:cNvSpPr/>
            <p:nvPr/>
          </p:nvSpPr>
          <p:spPr>
            <a:xfrm>
              <a:off x="9631892" y="2739011"/>
              <a:ext cx="514036" cy="51403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C5BCC8B3-4FC9-89E3-9E31-A450A771AD8F}"/>
                </a:ext>
              </a:extLst>
            </p:cNvPr>
            <p:cNvCxnSpPr>
              <a:cxnSpLocks/>
              <a:stCxn id="41" idx="4"/>
              <a:endCxn id="40" idx="0"/>
            </p:cNvCxnSpPr>
            <p:nvPr/>
          </p:nvCxnSpPr>
          <p:spPr>
            <a:xfrm flipH="1">
              <a:off x="9884812" y="3253047"/>
              <a:ext cx="4098" cy="59054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F863C570-3717-4552-C8BC-9DD2A19A89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99731" y="2878720"/>
              <a:ext cx="145762" cy="245159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4" name="Group 20">
              <a:extLst>
                <a:ext uri="{FF2B5EF4-FFF2-40B4-BE49-F238E27FC236}">
                  <a16:creationId xmlns:a16="http://schemas.microsoft.com/office/drawing/2014/main" id="{12FD89A1-52B2-7079-4EE6-EB16F2A95F9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763303" y="4817323"/>
              <a:ext cx="163940" cy="223622"/>
              <a:chOff x="2597" y="4163"/>
              <a:chExt cx="217" cy="29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55" name="Freeform 22">
                <a:extLst>
                  <a:ext uri="{FF2B5EF4-FFF2-40B4-BE49-F238E27FC236}">
                    <a16:creationId xmlns:a16="http://schemas.microsoft.com/office/drawing/2014/main" id="{DF362943-3C42-88B0-F535-D68E537E31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23">
                <a:extLst>
                  <a:ext uri="{FF2B5EF4-FFF2-40B4-BE49-F238E27FC236}">
                    <a16:creationId xmlns:a16="http://schemas.microsoft.com/office/drawing/2014/main" id="{9990659C-FFCD-4E72-7450-382D679E04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24">
                <a:extLst>
                  <a:ext uri="{FF2B5EF4-FFF2-40B4-BE49-F238E27FC236}">
                    <a16:creationId xmlns:a16="http://schemas.microsoft.com/office/drawing/2014/main" id="{D26CA59B-0907-7325-4D44-0282C6F226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25">
                <a:extLst>
                  <a:ext uri="{FF2B5EF4-FFF2-40B4-BE49-F238E27FC236}">
                    <a16:creationId xmlns:a16="http://schemas.microsoft.com/office/drawing/2014/main" id="{EEDBE244-86B9-6041-446E-75C33B943D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5BDC0D21-CAE5-6060-1EBA-D2241864F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4568" y="2892346"/>
              <a:ext cx="160485" cy="21179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712FED2-DFD6-5347-CC4D-73FCB38A00A5}"/>
                </a:ext>
              </a:extLst>
            </p:cNvPr>
            <p:cNvSpPr/>
            <p:nvPr/>
          </p:nvSpPr>
          <p:spPr>
            <a:xfrm>
              <a:off x="1418794" y="1365428"/>
              <a:ext cx="2565082" cy="13492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Data </a:t>
              </a: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수집 </a:t>
              </a:r>
              <a:r>
                <a:rPr lang="en-US" altLang="ko-KR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∙ </a:t>
              </a: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정제</a:t>
              </a:r>
              <a:endPara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23.04.29 ~ 23.05.08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립싱크 이미지 데이터 수집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 </a:t>
              </a:r>
              <a:r>
                <a:rPr lang="ko-KR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정제</a:t>
              </a: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TTS</a:t>
              </a:r>
              <a:r>
                <a:rPr lang="ko-KR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용 개인 목소리 데이터 녹음</a:t>
              </a: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80CFCBA-0F67-72E0-52A7-B141D0414B1E}"/>
                </a:ext>
              </a:extLst>
            </p:cNvPr>
            <p:cNvSpPr/>
            <p:nvPr/>
          </p:nvSpPr>
          <p:spPr>
            <a:xfrm>
              <a:off x="4813459" y="1345294"/>
              <a:ext cx="2327219" cy="13031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TTS Modeling 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23.05.15 ~ 23.05.23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TTS </a:t>
              </a:r>
              <a:r>
                <a:rPr lang="ko-KR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모델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Fine-Tuning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추가 데이터 수집</a:t>
              </a: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AA954BD-94F4-9EA1-F226-FD70C459ACCD}"/>
                </a:ext>
              </a:extLst>
            </p:cNvPr>
            <p:cNvSpPr/>
            <p:nvPr/>
          </p:nvSpPr>
          <p:spPr>
            <a:xfrm>
              <a:off x="8721200" y="1669519"/>
              <a:ext cx="2327219" cy="743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서비스 구축</a:t>
              </a:r>
              <a:r>
                <a:rPr lang="en-US" altLang="ko-KR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23.06.13 ~ 23.06.30</a:t>
              </a:r>
              <a:endPara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D223BEF-C9A9-03FB-0309-30F537821096}"/>
                </a:ext>
              </a:extLst>
            </p:cNvPr>
            <p:cNvSpPr/>
            <p:nvPr/>
          </p:nvSpPr>
          <p:spPr>
            <a:xfrm>
              <a:off x="2820365" y="5113841"/>
              <a:ext cx="3380983" cy="16724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Image Generation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Modeling 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23.05.08 ~ 23.05.23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MIT, Wav2lip </a:t>
              </a:r>
              <a:r>
                <a:rPr lang="ko-KR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모델 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Fine-Tuning </a:t>
              </a:r>
              <a:r>
                <a:rPr lang="ko-KR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코드 작성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 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Pipeline </a:t>
              </a:r>
              <a:r>
                <a:rPr lang="ko-KR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일부 구축 </a:t>
              </a:r>
              <a:endPara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F80C323-2FE9-428B-5B58-BCA3719F7702}"/>
                </a:ext>
              </a:extLst>
            </p:cNvPr>
            <p:cNvSpPr/>
            <p:nvPr/>
          </p:nvSpPr>
          <p:spPr>
            <a:xfrm>
              <a:off x="6677421" y="5325835"/>
              <a:ext cx="2327219" cy="11125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Retrieval System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Modeling 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23.05.26 ~ 23.06.13(</a:t>
              </a: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예정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)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4" name="설명선: 굽은 선(테두리 없음) 53">
              <a:extLst>
                <a:ext uri="{FF2B5EF4-FFF2-40B4-BE49-F238E27FC236}">
                  <a16:creationId xmlns:a16="http://schemas.microsoft.com/office/drawing/2014/main" id="{8B59C67E-92AA-327E-5D7E-CAC26E8994C3}"/>
                </a:ext>
              </a:extLst>
            </p:cNvPr>
            <p:cNvSpPr/>
            <p:nvPr/>
          </p:nvSpPr>
          <p:spPr>
            <a:xfrm>
              <a:off x="6802196" y="3005842"/>
              <a:ext cx="1839960" cy="556482"/>
            </a:xfrm>
            <a:prstGeom prst="callout2">
              <a:avLst>
                <a:gd name="adj1" fmla="val 47962"/>
                <a:gd name="adj2" fmla="val -1357"/>
                <a:gd name="adj3" fmla="val 48936"/>
                <a:gd name="adj4" fmla="val -18761"/>
                <a:gd name="adj5" fmla="val 151711"/>
                <a:gd name="adj6" fmla="val -38803"/>
              </a:avLst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r>
                <a:rPr lang="ko-KR" altLang="en-US" sz="2000" b="1" kern="0" dirty="0">
                  <a:ln w="15875">
                    <a:noFill/>
                  </a:ln>
                  <a:solidFill>
                    <a:schemeClr val="tx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중간발표</a:t>
              </a:r>
              <a:endParaRPr lang="en-US" altLang="ko-KR" sz="2000" b="1" kern="0" dirty="0">
                <a:ln w="15875">
                  <a:noFill/>
                </a:ln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70375433-3F83-61E9-6656-7E0548D19DE0}"/>
                </a:ext>
              </a:extLst>
            </p:cNvPr>
            <p:cNvSpPr/>
            <p:nvPr/>
          </p:nvSpPr>
          <p:spPr>
            <a:xfrm>
              <a:off x="1470598" y="3843587"/>
              <a:ext cx="74519" cy="39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D18BB9C0-BC43-F304-2C45-A0C7374C9720}"/>
                </a:ext>
              </a:extLst>
            </p:cNvPr>
            <p:cNvCxnSpPr>
              <a:cxnSpLocks/>
              <a:stCxn id="65" idx="2"/>
              <a:endCxn id="68" idx="0"/>
            </p:cNvCxnSpPr>
            <p:nvPr/>
          </p:nvCxnSpPr>
          <p:spPr>
            <a:xfrm>
              <a:off x="1507858" y="4239587"/>
              <a:ext cx="683" cy="779002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D965983-9728-8DD6-3974-18C7DA535E12}"/>
                </a:ext>
              </a:extLst>
            </p:cNvPr>
            <p:cNvSpPr/>
            <p:nvPr/>
          </p:nvSpPr>
          <p:spPr>
            <a:xfrm>
              <a:off x="226000" y="5018589"/>
              <a:ext cx="2565082" cy="13031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사전 기획</a:t>
              </a:r>
              <a:endPara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23.04.24 ~ 23.04.28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프로젝트 기획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 </a:t>
              </a:r>
              <a:r>
                <a:rPr lang="ko-KR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주제 선정</a:t>
              </a: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자료 조사 </a:t>
              </a: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CF42F066-D965-0D5E-C9C8-3DFD14416F7A}"/>
                </a:ext>
              </a:extLst>
            </p:cNvPr>
            <p:cNvSpPr/>
            <p:nvPr/>
          </p:nvSpPr>
          <p:spPr>
            <a:xfrm>
              <a:off x="1401754" y="3980167"/>
              <a:ext cx="305126" cy="122841"/>
            </a:xfrm>
            <a:prstGeom prst="roundRect">
              <a:avLst>
                <a:gd name="adj" fmla="val 50000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464D3A0-ECE5-21B3-EBC1-3D656CC59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689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8275651-3D58-B477-5578-17A4AD64E72A}"/>
              </a:ext>
            </a:extLst>
          </p:cNvPr>
          <p:cNvSpPr/>
          <p:nvPr/>
        </p:nvSpPr>
        <p:spPr>
          <a:xfrm>
            <a:off x="1250842" y="1892931"/>
            <a:ext cx="9302079" cy="1419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6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IMAGE GENERATOR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92478F-AA82-149A-DFE2-3040405FA120}"/>
              </a:ext>
            </a:extLst>
          </p:cNvPr>
          <p:cNvSpPr/>
          <p:nvPr/>
        </p:nvSpPr>
        <p:spPr>
          <a:xfrm>
            <a:off x="1113992" y="3928752"/>
            <a:ext cx="9302079" cy="1494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1. 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대화에서 청각적 요소만큼 중요한 것은 시각적 요소이다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.  </a:t>
            </a:r>
          </a:p>
          <a:p>
            <a:pPr algn="ctr">
              <a:lnSpc>
                <a:spcPct val="2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2. 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대화의 시각적 요소 중 </a:t>
            </a:r>
            <a:r>
              <a:rPr lang="ko-KR" altLang="en-US" sz="20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전달력에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가장 큰 영향을 미치는 것은 입모양이다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3F8B34-0F83-D985-5DDA-568954E78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205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8275651-3D58-B477-5578-17A4AD64E72A}"/>
              </a:ext>
            </a:extLst>
          </p:cNvPr>
          <p:cNvSpPr/>
          <p:nvPr/>
        </p:nvSpPr>
        <p:spPr>
          <a:xfrm>
            <a:off x="1204189" y="1796143"/>
            <a:ext cx="9302079" cy="3008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4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IMAGE GENERATOR - ①</a:t>
            </a:r>
          </a:p>
          <a:p>
            <a:pPr algn="ctr">
              <a:lnSpc>
                <a:spcPct val="150000"/>
              </a:lnSpc>
              <a:defRPr/>
            </a:pPr>
            <a:endParaRPr lang="en-US" altLang="ko-KR" sz="4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4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Make It Talk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68495DC-0049-DC4C-3104-C32DC8084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239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D85A07C-5A59-F416-942B-2922A4DB94FC}"/>
              </a:ext>
            </a:extLst>
          </p:cNvPr>
          <p:cNvGrpSpPr/>
          <p:nvPr/>
        </p:nvGrpSpPr>
        <p:grpSpPr>
          <a:xfrm>
            <a:off x="-369791" y="660402"/>
            <a:ext cx="2852599" cy="1475707"/>
            <a:chOff x="208427" y="1170864"/>
            <a:chExt cx="2852599" cy="1475707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2D669181-5D80-60F7-D093-4C243A9A7686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141E452-A920-7036-400F-334B8C53EC23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EDA</a:t>
                </a:r>
              </a:p>
            </p:txBody>
          </p: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7E1CD2E9-2EF8-B630-335D-68B776F7CBF8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8610EF1B-0CAE-0F5E-EE37-F37B7EB40527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59F15E43-706C-D860-D268-C5265499ED7C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426F9A5-11E4-4C36-1C55-11E18A44F0B7}"/>
                </a:ext>
              </a:extLst>
            </p:cNvPr>
            <p:cNvSpPr/>
            <p:nvPr/>
          </p:nvSpPr>
          <p:spPr>
            <a:xfrm>
              <a:off x="208427" y="1949521"/>
              <a:ext cx="2851449" cy="6970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Image - Generator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Data</a:t>
              </a:r>
            </a:p>
          </p:txBody>
        </p:sp>
      </p:grpSp>
      <p:pic>
        <p:nvPicPr>
          <p:cNvPr id="40" name="Picture 5">
            <a:extLst>
              <a:ext uri="{FF2B5EF4-FFF2-40B4-BE49-F238E27FC236}">
                <a16:creationId xmlns:a16="http://schemas.microsoft.com/office/drawing/2014/main" id="{9F9C7B11-D94A-F962-3C1A-45EE7A0FAA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5" t="539" r="-412"/>
          <a:stretch/>
        </p:blipFill>
        <p:spPr>
          <a:xfrm>
            <a:off x="1989106" y="1316356"/>
            <a:ext cx="5613209" cy="440541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84E151F0-832B-D36D-90FA-0ADF09B1519A}"/>
              </a:ext>
            </a:extLst>
          </p:cNvPr>
          <p:cNvSpPr/>
          <p:nvPr/>
        </p:nvSpPr>
        <p:spPr>
          <a:xfrm>
            <a:off x="2691288" y="2283984"/>
            <a:ext cx="917487" cy="6802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  <a:alpha val="93000"/>
              </a:schemeClr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67F1A77-4440-E812-835A-A9BE23B082B7}"/>
              </a:ext>
            </a:extLst>
          </p:cNvPr>
          <p:cNvGrpSpPr/>
          <p:nvPr/>
        </p:nvGrpSpPr>
        <p:grpSpPr>
          <a:xfrm>
            <a:off x="7622339" y="91194"/>
            <a:ext cx="476130" cy="338430"/>
            <a:chOff x="272023" y="1632975"/>
            <a:chExt cx="806673" cy="573378"/>
          </a:xfrm>
        </p:grpSpPr>
        <p:sp>
          <p:nvSpPr>
            <p:cNvPr id="44" name="대각선 줄무늬 43">
              <a:extLst>
                <a:ext uri="{FF2B5EF4-FFF2-40B4-BE49-F238E27FC236}">
                  <a16:creationId xmlns:a16="http://schemas.microsoft.com/office/drawing/2014/main" id="{95A25901-1526-AFDD-6502-210DD03F181C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대각선 줄무늬 44">
              <a:extLst>
                <a:ext uri="{FF2B5EF4-FFF2-40B4-BE49-F238E27FC236}">
                  <a16:creationId xmlns:a16="http://schemas.microsoft.com/office/drawing/2014/main" id="{8578C110-DD64-F834-9545-57B1969FC55A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79B4966-39A7-D6B7-8BC0-9998CBB36CEC}"/>
              </a:ext>
            </a:extLst>
          </p:cNvPr>
          <p:cNvSpPr/>
          <p:nvPr/>
        </p:nvSpPr>
        <p:spPr>
          <a:xfrm>
            <a:off x="7733617" y="3843397"/>
            <a:ext cx="4143423" cy="2359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AIHUB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한국인 입 모양 데이터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구성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음성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(.wav)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영상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(.mp4),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라벨데이터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(.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json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>
              <a:lnSpc>
                <a:spcPct val="150000"/>
              </a:lnSpc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총 시간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약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52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시간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총 인원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: 200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명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사용 각도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정면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좌측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우측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54" name="차트 53">
            <a:extLst>
              <a:ext uri="{FF2B5EF4-FFF2-40B4-BE49-F238E27FC236}">
                <a16:creationId xmlns:a16="http://schemas.microsoft.com/office/drawing/2014/main" id="{D5D404B8-3D50-9C89-8591-9E5C8A5731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2095964"/>
              </p:ext>
            </p:extLst>
          </p:nvPr>
        </p:nvGraphicFramePr>
        <p:xfrm>
          <a:off x="8473242" y="1526629"/>
          <a:ext cx="4314043" cy="21949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02B9741-67D3-A555-9463-F1531ABDE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EBFEC1-81A4-C024-6812-C24544CB1A69}"/>
              </a:ext>
            </a:extLst>
          </p:cNvPr>
          <p:cNvSpPr/>
          <p:nvPr/>
        </p:nvSpPr>
        <p:spPr>
          <a:xfrm>
            <a:off x="8068780" y="1787584"/>
            <a:ext cx="404462" cy="15296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A7F15B-5784-3520-F80C-77ABE9F80289}"/>
              </a:ext>
            </a:extLst>
          </p:cNvPr>
          <p:cNvSpPr/>
          <p:nvPr/>
        </p:nvSpPr>
        <p:spPr>
          <a:xfrm>
            <a:off x="8937281" y="1787584"/>
            <a:ext cx="404462" cy="152965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81646C-74B8-F2D4-6FF7-6C9708811F0B}"/>
              </a:ext>
            </a:extLst>
          </p:cNvPr>
          <p:cNvSpPr txBox="1"/>
          <p:nvPr/>
        </p:nvSpPr>
        <p:spPr>
          <a:xfrm>
            <a:off x="8085443" y="3306676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ea typeface="Tmon몬소리 Black" panose="02000A03000000000000"/>
              </a:rPr>
              <a:t>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92F700-8C09-F928-DE6F-2EDEDEC99DAD}"/>
              </a:ext>
            </a:extLst>
          </p:cNvPr>
          <p:cNvSpPr txBox="1"/>
          <p:nvPr/>
        </p:nvSpPr>
        <p:spPr>
          <a:xfrm>
            <a:off x="8964332" y="3304771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ea typeface="Tmon몬소리 Black" panose="02000A03000000000000"/>
              </a:rPr>
              <a:t>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CAC8C0-248C-3C89-E807-810561CFAEDC}"/>
              </a:ext>
            </a:extLst>
          </p:cNvPr>
          <p:cNvSpPr txBox="1"/>
          <p:nvPr/>
        </p:nvSpPr>
        <p:spPr>
          <a:xfrm>
            <a:off x="7968393" y="1496935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ea typeface="Tmon몬소리 Black" panose="02000A03000000000000"/>
              </a:rPr>
              <a:t>100</a:t>
            </a:r>
            <a:r>
              <a:rPr lang="ko-KR" altLang="en-US" sz="1200" b="1" dirty="0">
                <a:ea typeface="Tmon몬소리 Black" panose="02000A03000000000000"/>
              </a:rPr>
              <a:t>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3A8CC8-FEB0-127D-CB83-FD412C0791B7}"/>
              </a:ext>
            </a:extLst>
          </p:cNvPr>
          <p:cNvSpPr txBox="1"/>
          <p:nvPr/>
        </p:nvSpPr>
        <p:spPr>
          <a:xfrm>
            <a:off x="8848044" y="1496934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ea typeface="Tmon몬소리 Black" panose="02000A03000000000000"/>
              </a:rPr>
              <a:t>100</a:t>
            </a:r>
            <a:r>
              <a:rPr lang="ko-KR" altLang="en-US" sz="1200" b="1" dirty="0">
                <a:ea typeface="Tmon몬소리 Black" panose="02000A03000000000000"/>
              </a:rPr>
              <a:t>명</a:t>
            </a:r>
          </a:p>
        </p:txBody>
      </p:sp>
    </p:spTree>
    <p:extLst>
      <p:ext uri="{BB962C8B-B14F-4D97-AF65-F5344CB8AC3E}">
        <p14:creationId xmlns:p14="http://schemas.microsoft.com/office/powerpoint/2010/main" val="2579974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D85A07C-5A59-F416-942B-2922A4DB94FC}"/>
              </a:ext>
            </a:extLst>
          </p:cNvPr>
          <p:cNvGrpSpPr/>
          <p:nvPr/>
        </p:nvGrpSpPr>
        <p:grpSpPr>
          <a:xfrm>
            <a:off x="-382517" y="666361"/>
            <a:ext cx="2853804" cy="1152318"/>
            <a:chOff x="207222" y="1170864"/>
            <a:chExt cx="2853804" cy="115231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2D669181-5D80-60F7-D093-4C243A9A7686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141E452-A920-7036-400F-334B8C53EC23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EDA</a:t>
                </a:r>
              </a:p>
            </p:txBody>
          </p: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7E1CD2E9-2EF8-B630-335D-68B776F7CBF8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8610EF1B-0CAE-0F5E-EE37-F37B7EB40527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59F15E43-706C-D860-D268-C5265499ED7C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426F9A5-11E4-4C36-1C55-11E18A44F0B7}"/>
                </a:ext>
              </a:extLst>
            </p:cNvPr>
            <p:cNvSpPr/>
            <p:nvPr/>
          </p:nvSpPr>
          <p:spPr>
            <a:xfrm>
              <a:off x="207222" y="1949297"/>
              <a:ext cx="2851449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데이터 </a:t>
              </a:r>
              <a:r>
                <a:rPr lang="ko-KR" altLang="en-US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전처리</a:t>
              </a: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– MIT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67F1A77-4440-E812-835A-A9BE23B082B7}"/>
              </a:ext>
            </a:extLst>
          </p:cNvPr>
          <p:cNvGrpSpPr/>
          <p:nvPr/>
        </p:nvGrpSpPr>
        <p:grpSpPr>
          <a:xfrm>
            <a:off x="7622339" y="91194"/>
            <a:ext cx="476130" cy="338430"/>
            <a:chOff x="272023" y="1632975"/>
            <a:chExt cx="806673" cy="573378"/>
          </a:xfrm>
        </p:grpSpPr>
        <p:sp>
          <p:nvSpPr>
            <p:cNvPr id="44" name="대각선 줄무늬 43">
              <a:extLst>
                <a:ext uri="{FF2B5EF4-FFF2-40B4-BE49-F238E27FC236}">
                  <a16:creationId xmlns:a16="http://schemas.microsoft.com/office/drawing/2014/main" id="{95A25901-1526-AFDD-6502-210DD03F181C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대각선 줄무늬 44">
              <a:extLst>
                <a:ext uri="{FF2B5EF4-FFF2-40B4-BE49-F238E27FC236}">
                  <a16:creationId xmlns:a16="http://schemas.microsoft.com/office/drawing/2014/main" id="{8578C110-DD64-F834-9545-57B1969FC55A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7" name="표 22">
            <a:extLst>
              <a:ext uri="{FF2B5EF4-FFF2-40B4-BE49-F238E27FC236}">
                <a16:creationId xmlns:a16="http://schemas.microsoft.com/office/drawing/2014/main" id="{95CF024C-EA35-F66A-A0F0-383CC7916B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515275"/>
              </p:ext>
            </p:extLst>
          </p:nvPr>
        </p:nvGraphicFramePr>
        <p:xfrm>
          <a:off x="2540540" y="4689543"/>
          <a:ext cx="7039741" cy="1558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992">
                  <a:extLst>
                    <a:ext uri="{9D8B030D-6E8A-4147-A177-3AD203B41FA5}">
                      <a16:colId xmlns:a16="http://schemas.microsoft.com/office/drawing/2014/main" val="237911337"/>
                    </a:ext>
                  </a:extLst>
                </a:gridCol>
                <a:gridCol w="1427345">
                  <a:extLst>
                    <a:ext uri="{9D8B030D-6E8A-4147-A177-3AD203B41FA5}">
                      <a16:colId xmlns:a16="http://schemas.microsoft.com/office/drawing/2014/main" val="775088204"/>
                    </a:ext>
                  </a:extLst>
                </a:gridCol>
                <a:gridCol w="2820838">
                  <a:extLst>
                    <a:ext uri="{9D8B030D-6E8A-4147-A177-3AD203B41FA5}">
                      <a16:colId xmlns:a16="http://schemas.microsoft.com/office/drawing/2014/main" val="137281035"/>
                    </a:ext>
                  </a:extLst>
                </a:gridCol>
                <a:gridCol w="2005566">
                  <a:extLst>
                    <a:ext uri="{9D8B030D-6E8A-4147-A177-3AD203B41FA5}">
                      <a16:colId xmlns:a16="http://schemas.microsoft.com/office/drawing/2014/main" val="1178919655"/>
                    </a:ext>
                  </a:extLst>
                </a:gridCol>
              </a:tblGrid>
              <a:tr h="496439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특징점별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좌표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Labeling Time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5035141"/>
                  </a:ext>
                </a:extLst>
              </a:tr>
              <a:tr h="543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( X, Y, 1 )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27</a:t>
                      </a:r>
                      <a:r>
                        <a:rPr lang="ko-KR" altLang="en-US" sz="1600" dirty="0"/>
                        <a:t>초 </a:t>
                      </a:r>
                      <a:r>
                        <a:rPr lang="en-US" altLang="ko-KR" sz="1600" dirty="0"/>
                        <a:t>/ </a:t>
                      </a:r>
                      <a:r>
                        <a:rPr lang="ko-KR" altLang="en-US" sz="1600" dirty="0"/>
                        <a:t>영상</a:t>
                      </a:r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X, Y </a:t>
                      </a:r>
                      <a:r>
                        <a:rPr lang="ko-KR" altLang="en-US" sz="1600" dirty="0"/>
                        <a:t>좌표에 집중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3979696"/>
                  </a:ext>
                </a:extLst>
              </a:tr>
              <a:tr h="519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( X, Y, Z 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41</a:t>
                      </a:r>
                      <a:r>
                        <a:rPr lang="ko-KR" altLang="en-US" sz="1600" dirty="0"/>
                        <a:t>초 </a:t>
                      </a:r>
                      <a:r>
                        <a:rPr lang="en-US" altLang="ko-KR" sz="1600" dirty="0"/>
                        <a:t>/ </a:t>
                      </a:r>
                      <a:r>
                        <a:rPr lang="ko-KR" altLang="en-US" sz="1600" dirty="0"/>
                        <a:t>영상</a:t>
                      </a:r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얼굴 움직임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183441"/>
                  </a:ext>
                </a:extLst>
              </a:tr>
            </a:tbl>
          </a:graphicData>
        </a:graphic>
      </p:graphicFrame>
      <p:grpSp>
        <p:nvGrpSpPr>
          <p:cNvPr id="41" name="그룹 40">
            <a:extLst>
              <a:ext uri="{FF2B5EF4-FFF2-40B4-BE49-F238E27FC236}">
                <a16:creationId xmlns:a16="http://schemas.microsoft.com/office/drawing/2014/main" id="{D1634872-A0C1-0942-6007-38FC6064D751}"/>
              </a:ext>
            </a:extLst>
          </p:cNvPr>
          <p:cNvGrpSpPr/>
          <p:nvPr/>
        </p:nvGrpSpPr>
        <p:grpSpPr>
          <a:xfrm>
            <a:off x="2327228" y="5243767"/>
            <a:ext cx="492984" cy="338430"/>
            <a:chOff x="272023" y="1632975"/>
            <a:chExt cx="806673" cy="573378"/>
          </a:xfrm>
        </p:grpSpPr>
        <p:sp>
          <p:nvSpPr>
            <p:cNvPr id="42" name="대각선 줄무늬 41">
              <a:extLst>
                <a:ext uri="{FF2B5EF4-FFF2-40B4-BE49-F238E27FC236}">
                  <a16:creationId xmlns:a16="http://schemas.microsoft.com/office/drawing/2014/main" id="{42BF7D15-F263-726B-0BD6-FB7350B1E85B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D70EF1DA-2C73-7076-1546-AE63BAAFAD44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5DA8AE1-2EAC-4B3E-F611-AD22889FCC4E}"/>
              </a:ext>
            </a:extLst>
          </p:cNvPr>
          <p:cNvGrpSpPr/>
          <p:nvPr/>
        </p:nvGrpSpPr>
        <p:grpSpPr>
          <a:xfrm>
            <a:off x="2990280" y="949729"/>
            <a:ext cx="6668906" cy="3357143"/>
            <a:chOff x="2573720" y="817649"/>
            <a:chExt cx="6668906" cy="335714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C7C13F1-FD03-83D4-7436-1F5060172712}"/>
                </a:ext>
              </a:extLst>
            </p:cNvPr>
            <p:cNvSpPr txBox="1"/>
            <p:nvPr/>
          </p:nvSpPr>
          <p:spPr>
            <a:xfrm>
              <a:off x="2597986" y="817649"/>
              <a:ext cx="6644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Face Landmark Auto-Labeling</a:t>
              </a:r>
              <a:endParaRPr lang="ko-KR" altLang="en-US" dirty="0"/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07D1A692-54E8-EA8E-8CFA-DA5508425981}"/>
                </a:ext>
              </a:extLst>
            </p:cNvPr>
            <p:cNvCxnSpPr>
              <a:cxnSpLocks/>
              <a:stCxn id="19" idx="3"/>
              <a:endCxn id="18" idx="1"/>
            </p:cNvCxnSpPr>
            <p:nvPr/>
          </p:nvCxnSpPr>
          <p:spPr>
            <a:xfrm flipV="1">
              <a:off x="5413057" y="2222666"/>
              <a:ext cx="267213" cy="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그림 17" descr="스크린샷, 도표, 텍스트이(가) 표시된 사진&#10;&#10;자동 생성된 설명">
              <a:extLst>
                <a:ext uri="{FF2B5EF4-FFF2-40B4-BE49-F238E27FC236}">
                  <a16:creationId xmlns:a16="http://schemas.microsoft.com/office/drawing/2014/main" id="{822D374E-D080-7CA4-3D9F-CB035EE79A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6" t="4100" r="2940" b="7218"/>
            <a:stretch/>
          </p:blipFill>
          <p:spPr>
            <a:xfrm>
              <a:off x="5680270" y="1291084"/>
              <a:ext cx="2842235" cy="18631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그림 18" descr="사람, 인간의 얼굴, 벽, 목이(가) 표시된 사진&#10;&#10;자동 생성된 설명">
              <a:extLst>
                <a:ext uri="{FF2B5EF4-FFF2-40B4-BE49-F238E27FC236}">
                  <a16:creationId xmlns:a16="http://schemas.microsoft.com/office/drawing/2014/main" id="{437C3DF6-12F3-1F2B-3A8F-B350DCDF3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455" y="1307466"/>
              <a:ext cx="2745602" cy="1830401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3E9ECF2-68CF-55E9-E19C-2CFCF2FEB119}"/>
                </a:ext>
              </a:extLst>
            </p:cNvPr>
            <p:cNvSpPr txBox="1"/>
            <p:nvPr/>
          </p:nvSpPr>
          <p:spPr>
            <a:xfrm>
              <a:off x="2573720" y="3416552"/>
              <a:ext cx="601417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dirty="0"/>
                <a:t>Face Alignment ( </a:t>
              </a:r>
              <a:r>
                <a:rPr lang="ko-KR" altLang="en-US" sz="1600" dirty="0"/>
                <a:t>얼굴의 특징점들을 검출해주는 모델 </a:t>
              </a:r>
              <a:r>
                <a:rPr lang="en-US" altLang="ko-KR" sz="1600" dirty="0"/>
                <a:t>) </a:t>
              </a:r>
              <a:r>
                <a:rPr lang="ko-KR" altLang="en-US" sz="1600" dirty="0"/>
                <a:t>사용 </a:t>
              </a:r>
              <a:endParaRPr lang="en-US" altLang="ko-KR" sz="16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9858ECB-ACDE-BED6-712A-60E6F5B64E55}"/>
                </a:ext>
              </a:extLst>
            </p:cNvPr>
            <p:cNvSpPr txBox="1"/>
            <p:nvPr/>
          </p:nvSpPr>
          <p:spPr>
            <a:xfrm>
              <a:off x="2573720" y="3836238"/>
              <a:ext cx="642112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/>
                <a:t>정면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좌측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우측 </a:t>
              </a:r>
              <a:r>
                <a:rPr lang="en-US" altLang="ko-KR" sz="1600" dirty="0"/>
                <a:t>3</a:t>
              </a:r>
              <a:r>
                <a:rPr lang="ko-KR" altLang="en-US" sz="1600" dirty="0"/>
                <a:t>방향의 영상데이터 사용</a:t>
              </a:r>
              <a:endParaRPr lang="en-US" altLang="ko-KR" sz="1600" dirty="0"/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E7FDBFB-0248-7C2A-95FC-19C307D67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410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409919" y="669288"/>
            <a:ext cx="2883079" cy="1192681"/>
            <a:chOff x="177947" y="1170864"/>
            <a:chExt cx="2883079" cy="119268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모델 구조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- MIT</a:t>
              </a: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4AC4E364-77E4-ACB7-4315-6B76952B3C26}"/>
              </a:ext>
            </a:extLst>
          </p:cNvPr>
          <p:cNvGrpSpPr/>
          <p:nvPr/>
        </p:nvGrpSpPr>
        <p:grpSpPr>
          <a:xfrm>
            <a:off x="8478030" y="48295"/>
            <a:ext cx="476130" cy="338430"/>
            <a:chOff x="272023" y="1632975"/>
            <a:chExt cx="806673" cy="573378"/>
          </a:xfrm>
        </p:grpSpPr>
        <p:sp>
          <p:nvSpPr>
            <p:cNvPr id="131" name="대각선 줄무늬 130">
              <a:extLst>
                <a:ext uri="{FF2B5EF4-FFF2-40B4-BE49-F238E27FC236}">
                  <a16:creationId xmlns:a16="http://schemas.microsoft.com/office/drawing/2014/main" id="{F97B76FF-CC22-5D8A-602D-22847E34817F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2" name="대각선 줄무늬 131">
              <a:extLst>
                <a:ext uri="{FF2B5EF4-FFF2-40B4-BE49-F238E27FC236}">
                  <a16:creationId xmlns:a16="http://schemas.microsoft.com/office/drawing/2014/main" id="{68E03B61-AF11-5100-BCDB-163C52847242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43" name="그림 142">
            <a:extLst>
              <a:ext uri="{FF2B5EF4-FFF2-40B4-BE49-F238E27FC236}">
                <a16:creationId xmlns:a16="http://schemas.microsoft.com/office/drawing/2014/main" id="{4452C6A6-D8C7-5960-750C-40CAE1BA9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50" y="3670813"/>
            <a:ext cx="808067" cy="850332"/>
          </a:xfrm>
          <a:prstGeom prst="rect">
            <a:avLst/>
          </a:prstGeom>
        </p:spPr>
      </p:pic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139E31F0-9149-D0A6-2AA4-E0B4BF5EF169}"/>
              </a:ext>
            </a:extLst>
          </p:cNvPr>
          <p:cNvCxnSpPr>
            <a:cxnSpLocks/>
            <a:stCxn id="17" idx="3"/>
            <a:endCxn id="29" idx="1"/>
          </p:cNvCxnSpPr>
          <p:nvPr/>
        </p:nvCxnSpPr>
        <p:spPr>
          <a:xfrm flipV="1">
            <a:off x="2352858" y="3482439"/>
            <a:ext cx="868738" cy="6107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F166AC1E-60B5-12F0-25B3-83ADBA623D6A}"/>
              </a:ext>
            </a:extLst>
          </p:cNvPr>
          <p:cNvCxnSpPr>
            <a:cxnSpLocks/>
            <a:stCxn id="143" idx="3"/>
            <a:endCxn id="17" idx="1"/>
          </p:cNvCxnSpPr>
          <p:nvPr/>
        </p:nvCxnSpPr>
        <p:spPr>
          <a:xfrm flipV="1">
            <a:off x="1312417" y="4093182"/>
            <a:ext cx="381413" cy="27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94F7D8FA-41DF-B553-2A5F-E6D718B75686}"/>
              </a:ext>
            </a:extLst>
          </p:cNvPr>
          <p:cNvCxnSpPr>
            <a:cxnSpLocks/>
            <a:stCxn id="17" idx="3"/>
            <a:endCxn id="226" idx="1"/>
          </p:cNvCxnSpPr>
          <p:nvPr/>
        </p:nvCxnSpPr>
        <p:spPr>
          <a:xfrm>
            <a:off x="2352858" y="4093182"/>
            <a:ext cx="868738" cy="7727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0" name="그림 149" descr="인간의 얼굴, 사람, 눈썹, 미소이(가) 표시된 사진&#10;&#10;자동 생성된 설명">
            <a:extLst>
              <a:ext uri="{FF2B5EF4-FFF2-40B4-BE49-F238E27FC236}">
                <a16:creationId xmlns:a16="http://schemas.microsoft.com/office/drawing/2014/main" id="{5636F3E7-D293-0240-DD1E-E7D5099D56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244" y="1704341"/>
            <a:ext cx="1085741" cy="1033244"/>
          </a:xfrm>
          <a:prstGeom prst="rect">
            <a:avLst/>
          </a:prstGeom>
        </p:spPr>
      </p:pic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491879F3-1098-88AB-8312-AE2D435A225D}"/>
              </a:ext>
            </a:extLst>
          </p:cNvPr>
          <p:cNvCxnSpPr>
            <a:cxnSpLocks/>
            <a:stCxn id="150" idx="3"/>
            <a:endCxn id="239" idx="1"/>
          </p:cNvCxnSpPr>
          <p:nvPr/>
        </p:nvCxnSpPr>
        <p:spPr>
          <a:xfrm flipV="1">
            <a:off x="3137985" y="2209622"/>
            <a:ext cx="333831" cy="1134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7FB7129D-EFD9-FC72-F6B7-01F39D5ED6EA}"/>
              </a:ext>
            </a:extLst>
          </p:cNvPr>
          <p:cNvGrpSpPr/>
          <p:nvPr/>
        </p:nvGrpSpPr>
        <p:grpSpPr>
          <a:xfrm rot="16200000">
            <a:off x="8971961" y="3701709"/>
            <a:ext cx="1073277" cy="1522781"/>
            <a:chOff x="5943600" y="2289806"/>
            <a:chExt cx="2038350" cy="1291594"/>
          </a:xfrm>
        </p:grpSpPr>
        <p:sp>
          <p:nvSpPr>
            <p:cNvPr id="175" name="AutoShape 2" descr="Untitled">
              <a:extLst>
                <a:ext uri="{FF2B5EF4-FFF2-40B4-BE49-F238E27FC236}">
                  <a16:creationId xmlns:a16="http://schemas.microsoft.com/office/drawing/2014/main" id="{F7E606ED-6A53-D16B-2D04-08A04A89250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1D88FC33-41A2-7C15-8E96-B4A63B5FAAA3}"/>
                </a:ext>
              </a:extLst>
            </p:cNvPr>
            <p:cNvGrpSpPr/>
            <p:nvPr/>
          </p:nvGrpSpPr>
          <p:grpSpPr>
            <a:xfrm>
              <a:off x="6016316" y="2289806"/>
              <a:ext cx="1965634" cy="1095379"/>
              <a:chOff x="6469709" y="2901314"/>
              <a:chExt cx="1188722" cy="920118"/>
            </a:xfrm>
          </p:grpSpPr>
          <p:sp>
            <p:nvSpPr>
              <p:cNvPr id="178" name="사다리꼴 177">
                <a:extLst>
                  <a:ext uri="{FF2B5EF4-FFF2-40B4-BE49-F238E27FC236}">
                    <a16:creationId xmlns:a16="http://schemas.microsoft.com/office/drawing/2014/main" id="{DE0922F1-A372-E8C5-D05D-7CF96C2B2251}"/>
                  </a:ext>
                </a:extLst>
              </p:cNvPr>
              <p:cNvSpPr/>
              <p:nvPr/>
            </p:nvSpPr>
            <p:spPr>
              <a:xfrm>
                <a:off x="6469711" y="3360415"/>
                <a:ext cx="1188720" cy="461017"/>
              </a:xfrm>
              <a:prstGeom prst="trapezoid">
                <a:avLst>
                  <a:gd name="adj" fmla="val 45983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9" name="사다리꼴 178">
                <a:extLst>
                  <a:ext uri="{FF2B5EF4-FFF2-40B4-BE49-F238E27FC236}">
                    <a16:creationId xmlns:a16="http://schemas.microsoft.com/office/drawing/2014/main" id="{A9BE5954-6C42-BF1E-BAA8-0B8C6A25E857}"/>
                  </a:ext>
                </a:extLst>
              </p:cNvPr>
              <p:cNvSpPr/>
              <p:nvPr/>
            </p:nvSpPr>
            <p:spPr>
              <a:xfrm rot="10800000">
                <a:off x="6469709" y="2901314"/>
                <a:ext cx="1188720" cy="461017"/>
              </a:xfrm>
              <a:prstGeom prst="trapezoid">
                <a:avLst>
                  <a:gd name="adj" fmla="val 45983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317E4FB4-1226-912D-2DE6-BEC663533581}"/>
                </a:ext>
              </a:extLst>
            </p:cNvPr>
            <p:cNvSpPr/>
            <p:nvPr/>
          </p:nvSpPr>
          <p:spPr>
            <a:xfrm rot="5400000">
              <a:off x="6536447" y="2416413"/>
              <a:ext cx="926313" cy="83282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Image Gen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53" name="그림 152" descr="그림, 아동 미술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FEAD7383-BAB5-A2C0-6CA7-20041FAC2E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952" y="3133182"/>
            <a:ext cx="746119" cy="7115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4" name="그림 153" descr="그림, 아동 미술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97D4C5E2-60AB-B357-79FC-CA986EC706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723" y="4515127"/>
            <a:ext cx="746119" cy="7169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4" name="화살표: 굽음 163">
            <a:extLst>
              <a:ext uri="{FF2B5EF4-FFF2-40B4-BE49-F238E27FC236}">
                <a16:creationId xmlns:a16="http://schemas.microsoft.com/office/drawing/2014/main" id="{BCF63622-B86B-5345-466F-FE3D5E5598B4}"/>
              </a:ext>
            </a:extLst>
          </p:cNvPr>
          <p:cNvSpPr/>
          <p:nvPr/>
        </p:nvSpPr>
        <p:spPr>
          <a:xfrm rot="10800000" flipH="1">
            <a:off x="8583525" y="2730947"/>
            <a:ext cx="163684" cy="1712015"/>
          </a:xfrm>
          <a:prstGeom prst="bentArrow">
            <a:avLst>
              <a:gd name="adj1" fmla="val 11379"/>
              <a:gd name="adj2" fmla="val 18680"/>
              <a:gd name="adj3" fmla="val 50000"/>
              <a:gd name="adj4" fmla="val 19459"/>
            </a:avLst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6E672ACB-9606-FDDD-88D7-6B44D2488432}"/>
              </a:ext>
            </a:extLst>
          </p:cNvPr>
          <p:cNvCxnSpPr>
            <a:cxnSpLocks/>
            <a:stCxn id="178" idx="2"/>
            <a:endCxn id="171" idx="1"/>
          </p:cNvCxnSpPr>
          <p:nvPr/>
        </p:nvCxnSpPr>
        <p:spPr>
          <a:xfrm>
            <a:off x="10038654" y="4443954"/>
            <a:ext cx="473372" cy="583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6" name="순서도: 논리합 165">
            <a:extLst>
              <a:ext uri="{FF2B5EF4-FFF2-40B4-BE49-F238E27FC236}">
                <a16:creationId xmlns:a16="http://schemas.microsoft.com/office/drawing/2014/main" id="{5FF04939-8832-64F1-7593-50EB4FB24007}"/>
              </a:ext>
            </a:extLst>
          </p:cNvPr>
          <p:cNvSpPr/>
          <p:nvPr/>
        </p:nvSpPr>
        <p:spPr>
          <a:xfrm>
            <a:off x="7774654" y="2079934"/>
            <a:ext cx="293033" cy="291535"/>
          </a:xfrm>
          <a:prstGeom prst="flowChartOr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69337398-8310-3725-EA41-834C8DCFA432}"/>
              </a:ext>
            </a:extLst>
          </p:cNvPr>
          <p:cNvGrpSpPr/>
          <p:nvPr/>
        </p:nvGrpSpPr>
        <p:grpSpPr>
          <a:xfrm>
            <a:off x="10512026" y="3777378"/>
            <a:ext cx="1257908" cy="1198429"/>
            <a:chOff x="10177258" y="2403380"/>
            <a:chExt cx="1410325" cy="1411907"/>
          </a:xfrm>
        </p:grpSpPr>
        <p:pic>
          <p:nvPicPr>
            <p:cNvPr id="169" name="그림 168">
              <a:extLst>
                <a:ext uri="{FF2B5EF4-FFF2-40B4-BE49-F238E27FC236}">
                  <a16:creationId xmlns:a16="http://schemas.microsoft.com/office/drawing/2014/main" id="{FDFAB277-52EF-60A8-1CED-06972CAB54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50054" b="634"/>
            <a:stretch/>
          </p:blipFill>
          <p:spPr>
            <a:xfrm>
              <a:off x="10345468" y="2403380"/>
              <a:ext cx="1242115" cy="1239437"/>
            </a:xfrm>
            <a:prstGeom prst="rect">
              <a:avLst/>
            </a:prstGeom>
          </p:spPr>
        </p:pic>
        <p:pic>
          <p:nvPicPr>
            <p:cNvPr id="170" name="그림 169">
              <a:extLst>
                <a:ext uri="{FF2B5EF4-FFF2-40B4-BE49-F238E27FC236}">
                  <a16:creationId xmlns:a16="http://schemas.microsoft.com/office/drawing/2014/main" id="{42255C2E-A233-A6BC-0C28-0F0B185AA1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50054" b="634"/>
            <a:stretch/>
          </p:blipFill>
          <p:spPr>
            <a:xfrm>
              <a:off x="10267069" y="2489615"/>
              <a:ext cx="1242115" cy="1239437"/>
            </a:xfrm>
            <a:prstGeom prst="rect">
              <a:avLst/>
            </a:prstGeom>
          </p:spPr>
        </p:pic>
        <p:pic>
          <p:nvPicPr>
            <p:cNvPr id="171" name="그림 170">
              <a:extLst>
                <a:ext uri="{FF2B5EF4-FFF2-40B4-BE49-F238E27FC236}">
                  <a16:creationId xmlns:a16="http://schemas.microsoft.com/office/drawing/2014/main" id="{8A7C6434-BB52-64A6-4A38-513B3DC948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50054" b="634"/>
            <a:stretch/>
          </p:blipFill>
          <p:spPr>
            <a:xfrm>
              <a:off x="10177258" y="2575850"/>
              <a:ext cx="1242115" cy="1239437"/>
            </a:xfrm>
            <a:prstGeom prst="rect">
              <a:avLst/>
            </a:prstGeom>
          </p:spPr>
        </p:pic>
      </p:grpSp>
      <p:sp>
        <p:nvSpPr>
          <p:cNvPr id="180" name="TextBox 179">
            <a:extLst>
              <a:ext uri="{FF2B5EF4-FFF2-40B4-BE49-F238E27FC236}">
                <a16:creationId xmlns:a16="http://schemas.microsoft.com/office/drawing/2014/main" id="{D7A6BF1B-3DDC-CCF4-4CE3-7A78AA2E86A3}"/>
              </a:ext>
            </a:extLst>
          </p:cNvPr>
          <p:cNvSpPr txBox="1"/>
          <p:nvPr/>
        </p:nvSpPr>
        <p:spPr>
          <a:xfrm>
            <a:off x="1687285" y="5569612"/>
            <a:ext cx="966651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친숙한 사람이나 좋아하는 유명인과 </a:t>
            </a:r>
            <a:r>
              <a:rPr lang="ko-KR" altLang="en-US" b="1" dirty="0"/>
              <a:t>자연스럽게</a:t>
            </a:r>
            <a:r>
              <a:rPr lang="ko-KR" altLang="en-US" dirty="0"/>
              <a:t> 대화하는 </a:t>
            </a:r>
            <a:r>
              <a:rPr lang="ko-KR" altLang="en-US" dirty="0" err="1"/>
              <a:t>챗봇</a:t>
            </a:r>
            <a:r>
              <a:rPr lang="ko-KR" altLang="en-US" dirty="0"/>
              <a:t> 선호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다양한 사람에 </a:t>
            </a:r>
            <a:r>
              <a:rPr lang="ko-KR" altLang="en-US" b="1" dirty="0"/>
              <a:t>쉽게 적용이 가능</a:t>
            </a:r>
            <a:r>
              <a:rPr lang="ko-KR" altLang="en-US" dirty="0"/>
              <a:t>한 모델</a:t>
            </a:r>
            <a:endParaRPr lang="en-US" altLang="ko-KR" dirty="0"/>
          </a:p>
        </p:txBody>
      </p:sp>
      <p:pic>
        <p:nvPicPr>
          <p:cNvPr id="17" name="Picture 2" descr="Comparison of Coarse mel-spectrogram (top), Predicted mel-spectrogram (middle) and Original melspectrogram (bottom).">
            <a:extLst>
              <a:ext uri="{FF2B5EF4-FFF2-40B4-BE49-F238E27FC236}">
                <a16:creationId xmlns:a16="http://schemas.microsoft.com/office/drawing/2014/main" id="{851FC389-6F6A-6255-8AC3-B719499633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" t="2324" r="64074" b="75905"/>
          <a:stretch/>
        </p:blipFill>
        <p:spPr bwMode="auto">
          <a:xfrm>
            <a:off x="1693830" y="3867850"/>
            <a:ext cx="659028" cy="45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사각형: 둥근 모서리 144">
            <a:extLst>
              <a:ext uri="{FF2B5EF4-FFF2-40B4-BE49-F238E27FC236}">
                <a16:creationId xmlns:a16="http://schemas.microsoft.com/office/drawing/2014/main" id="{6506C08A-8B91-9B43-529F-F9779B0ECAEA}"/>
              </a:ext>
            </a:extLst>
          </p:cNvPr>
          <p:cNvSpPr/>
          <p:nvPr/>
        </p:nvSpPr>
        <p:spPr>
          <a:xfrm>
            <a:off x="4604963" y="3202771"/>
            <a:ext cx="1699121" cy="56917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Speech Content Animation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D638DFB5-9424-5293-32CE-16FD075A66C4}"/>
              </a:ext>
            </a:extLst>
          </p:cNvPr>
          <p:cNvSpPr/>
          <p:nvPr/>
        </p:nvSpPr>
        <p:spPr>
          <a:xfrm>
            <a:off x="4595017" y="4571439"/>
            <a:ext cx="1699121" cy="60151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Speech-Aware Animation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D869E339-CE24-146E-20C0-FF959C3E7DC5}"/>
              </a:ext>
            </a:extLst>
          </p:cNvPr>
          <p:cNvCxnSpPr>
            <a:cxnSpLocks/>
            <a:stCxn id="145" idx="3"/>
            <a:endCxn id="153" idx="1"/>
          </p:cNvCxnSpPr>
          <p:nvPr/>
        </p:nvCxnSpPr>
        <p:spPr>
          <a:xfrm>
            <a:off x="6304084" y="3487356"/>
            <a:ext cx="500868" cy="160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11EFEDB5-B001-D497-84AE-037BF0F5C688}"/>
              </a:ext>
            </a:extLst>
          </p:cNvPr>
          <p:cNvCxnSpPr>
            <a:cxnSpLocks/>
            <a:stCxn id="146" idx="3"/>
            <a:endCxn id="154" idx="1"/>
          </p:cNvCxnSpPr>
          <p:nvPr/>
        </p:nvCxnSpPr>
        <p:spPr>
          <a:xfrm>
            <a:off x="6294138" y="4872195"/>
            <a:ext cx="522585" cy="139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29DDB23-F5A2-CA6E-E125-0086FC5AB1F7}"/>
              </a:ext>
            </a:extLst>
          </p:cNvPr>
          <p:cNvCxnSpPr>
            <a:cxnSpLocks/>
            <a:stCxn id="29" idx="3"/>
            <a:endCxn id="145" idx="1"/>
          </p:cNvCxnSpPr>
          <p:nvPr/>
        </p:nvCxnSpPr>
        <p:spPr>
          <a:xfrm>
            <a:off x="3967715" y="3482439"/>
            <a:ext cx="637248" cy="49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B9808D1-0214-8F44-E9C8-9A075D74969C}"/>
              </a:ext>
            </a:extLst>
          </p:cNvPr>
          <p:cNvCxnSpPr>
            <a:cxnSpLocks/>
            <a:stCxn id="226" idx="3"/>
            <a:endCxn id="146" idx="1"/>
          </p:cNvCxnSpPr>
          <p:nvPr/>
        </p:nvCxnSpPr>
        <p:spPr>
          <a:xfrm>
            <a:off x="3967715" y="4865972"/>
            <a:ext cx="627302" cy="62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85" name="그룹 284">
            <a:extLst>
              <a:ext uri="{FF2B5EF4-FFF2-40B4-BE49-F238E27FC236}">
                <a16:creationId xmlns:a16="http://schemas.microsoft.com/office/drawing/2014/main" id="{30052EE7-AD68-3403-C818-D61FA6FBB1FA}"/>
              </a:ext>
            </a:extLst>
          </p:cNvPr>
          <p:cNvGrpSpPr/>
          <p:nvPr/>
        </p:nvGrpSpPr>
        <p:grpSpPr>
          <a:xfrm>
            <a:off x="3221596" y="2957016"/>
            <a:ext cx="746119" cy="2434379"/>
            <a:chOff x="3793096" y="2957016"/>
            <a:chExt cx="746119" cy="2434379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AFD1F118-DBE9-5D08-7A9B-F28B13B73638}"/>
                </a:ext>
              </a:extLst>
            </p:cNvPr>
            <p:cNvSpPr/>
            <p:nvPr/>
          </p:nvSpPr>
          <p:spPr>
            <a:xfrm>
              <a:off x="3793096" y="2957016"/>
              <a:ext cx="746119" cy="1050846"/>
            </a:xfrm>
            <a:prstGeom prst="roundRect">
              <a:avLst>
                <a:gd name="adj" fmla="val 31543"/>
              </a:avLst>
            </a:prstGeom>
            <a:noFill/>
            <a:ln w="28575">
              <a:solidFill>
                <a:srgbClr val="FCD6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0" name="그룹 209">
              <a:extLst>
                <a:ext uri="{FF2B5EF4-FFF2-40B4-BE49-F238E27FC236}">
                  <a16:creationId xmlns:a16="http://schemas.microsoft.com/office/drawing/2014/main" id="{7BA9FFC0-2E2F-F877-7F4C-E77C5E952ACE}"/>
                </a:ext>
              </a:extLst>
            </p:cNvPr>
            <p:cNvGrpSpPr/>
            <p:nvPr/>
          </p:nvGrpSpPr>
          <p:grpSpPr>
            <a:xfrm>
              <a:off x="4031322" y="4424256"/>
              <a:ext cx="345003" cy="882956"/>
              <a:chOff x="4104982" y="4396519"/>
              <a:chExt cx="345003" cy="882956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C81FDEEA-A38F-16EB-5113-6D200D8EF7C7}"/>
                  </a:ext>
                </a:extLst>
              </p:cNvPr>
              <p:cNvSpPr/>
              <p:nvPr/>
            </p:nvSpPr>
            <p:spPr>
              <a:xfrm>
                <a:off x="4104982" y="4396519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C7D46368-442F-F5DB-12E9-B2FA500CEB83}"/>
                  </a:ext>
                </a:extLst>
              </p:cNvPr>
              <p:cNvSpPr/>
              <p:nvPr/>
            </p:nvSpPr>
            <p:spPr>
              <a:xfrm>
                <a:off x="4104982" y="4503771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00BCDA98-B75C-AC84-CDE1-56501789CCC7}"/>
                  </a:ext>
                </a:extLst>
              </p:cNvPr>
              <p:cNvSpPr/>
              <p:nvPr/>
            </p:nvSpPr>
            <p:spPr>
              <a:xfrm>
                <a:off x="4105361" y="4610467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50FE627-25DD-B536-D06B-747B0F215DFA}"/>
                  </a:ext>
                </a:extLst>
              </p:cNvPr>
              <p:cNvSpPr/>
              <p:nvPr/>
            </p:nvSpPr>
            <p:spPr>
              <a:xfrm>
                <a:off x="4105361" y="4718582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96CDE1C7-F1D2-FC99-7E2E-A4EF097F2728}"/>
                  </a:ext>
                </a:extLst>
              </p:cNvPr>
              <p:cNvSpPr/>
              <p:nvPr/>
            </p:nvSpPr>
            <p:spPr>
              <a:xfrm>
                <a:off x="4105361" y="4826696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6BFE4AA3-A579-D953-386B-A4A58B409B58}"/>
                  </a:ext>
                </a:extLst>
              </p:cNvPr>
              <p:cNvSpPr/>
              <p:nvPr/>
            </p:nvSpPr>
            <p:spPr>
              <a:xfrm>
                <a:off x="4104982" y="5171131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순서도: 연결자 62">
                <a:extLst>
                  <a:ext uri="{FF2B5EF4-FFF2-40B4-BE49-F238E27FC236}">
                    <a16:creationId xmlns:a16="http://schemas.microsoft.com/office/drawing/2014/main" id="{FE990572-EDC2-E7A1-BFC9-83827517BAED}"/>
                  </a:ext>
                </a:extLst>
              </p:cNvPr>
              <p:cNvSpPr/>
              <p:nvPr/>
            </p:nvSpPr>
            <p:spPr>
              <a:xfrm>
                <a:off x="4213120" y="5042304"/>
                <a:ext cx="30616" cy="306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순서도: 연결자 127">
                <a:extLst>
                  <a:ext uri="{FF2B5EF4-FFF2-40B4-BE49-F238E27FC236}">
                    <a16:creationId xmlns:a16="http://schemas.microsoft.com/office/drawing/2014/main" id="{B28E9363-B83A-CF64-12E6-9A2FE6A24C22}"/>
                  </a:ext>
                </a:extLst>
              </p:cNvPr>
              <p:cNvSpPr/>
              <p:nvPr/>
            </p:nvSpPr>
            <p:spPr>
              <a:xfrm>
                <a:off x="4213120" y="5103537"/>
                <a:ext cx="30616" cy="306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원호 128">
                <a:extLst>
                  <a:ext uri="{FF2B5EF4-FFF2-40B4-BE49-F238E27FC236}">
                    <a16:creationId xmlns:a16="http://schemas.microsoft.com/office/drawing/2014/main" id="{6E6092FC-EB8E-406A-1B71-4DDBA5568117}"/>
                  </a:ext>
                </a:extLst>
              </p:cNvPr>
              <p:cNvSpPr/>
              <p:nvPr/>
            </p:nvSpPr>
            <p:spPr>
              <a:xfrm>
                <a:off x="4331668" y="4435363"/>
                <a:ext cx="118317" cy="827412"/>
              </a:xfrm>
              <a:prstGeom prst="arc">
                <a:avLst>
                  <a:gd name="adj1" fmla="val 16200000"/>
                  <a:gd name="adj2" fmla="val 5232059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1" name="그룹 210">
              <a:extLst>
                <a:ext uri="{FF2B5EF4-FFF2-40B4-BE49-F238E27FC236}">
                  <a16:creationId xmlns:a16="http://schemas.microsoft.com/office/drawing/2014/main" id="{87C404B9-80C0-6F4A-A943-D03DA0E8A8DB}"/>
                </a:ext>
              </a:extLst>
            </p:cNvPr>
            <p:cNvGrpSpPr/>
            <p:nvPr/>
          </p:nvGrpSpPr>
          <p:grpSpPr>
            <a:xfrm>
              <a:off x="4025114" y="3034806"/>
              <a:ext cx="345003" cy="882956"/>
              <a:chOff x="4104982" y="4396519"/>
              <a:chExt cx="345003" cy="882956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E795EDB0-F88F-FB08-D9EC-A63279B754BD}"/>
                  </a:ext>
                </a:extLst>
              </p:cNvPr>
              <p:cNvSpPr/>
              <p:nvPr/>
            </p:nvSpPr>
            <p:spPr>
              <a:xfrm>
                <a:off x="4104982" y="4396519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76BDE80D-93F4-41F8-B43F-D879D707943C}"/>
                  </a:ext>
                </a:extLst>
              </p:cNvPr>
              <p:cNvSpPr/>
              <p:nvPr/>
            </p:nvSpPr>
            <p:spPr>
              <a:xfrm>
                <a:off x="4104982" y="4503771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FDAA59EB-4E91-62D3-6CF5-9CB6EB3B84C3}"/>
                  </a:ext>
                </a:extLst>
              </p:cNvPr>
              <p:cNvSpPr/>
              <p:nvPr/>
            </p:nvSpPr>
            <p:spPr>
              <a:xfrm>
                <a:off x="4105361" y="4610467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076056A1-DE60-7948-1EDF-FB8322031FC6}"/>
                  </a:ext>
                </a:extLst>
              </p:cNvPr>
              <p:cNvSpPr/>
              <p:nvPr/>
            </p:nvSpPr>
            <p:spPr>
              <a:xfrm>
                <a:off x="4105361" y="4718582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7A2C7421-A4DC-993F-FB05-EFE0620FF0C2}"/>
                  </a:ext>
                </a:extLst>
              </p:cNvPr>
              <p:cNvSpPr/>
              <p:nvPr/>
            </p:nvSpPr>
            <p:spPr>
              <a:xfrm>
                <a:off x="4105361" y="4826696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9A16F9F1-8246-E092-B9CA-5BF116CE1775}"/>
                  </a:ext>
                </a:extLst>
              </p:cNvPr>
              <p:cNvSpPr/>
              <p:nvPr/>
            </p:nvSpPr>
            <p:spPr>
              <a:xfrm>
                <a:off x="4104982" y="5171131"/>
                <a:ext cx="246893" cy="108344"/>
              </a:xfrm>
              <a:prstGeom prst="rect">
                <a:avLst/>
              </a:prstGeom>
              <a:solidFill>
                <a:srgbClr val="FCD60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순서도: 연결자 217">
                <a:extLst>
                  <a:ext uri="{FF2B5EF4-FFF2-40B4-BE49-F238E27FC236}">
                    <a16:creationId xmlns:a16="http://schemas.microsoft.com/office/drawing/2014/main" id="{18BFC074-20A2-5652-39AA-FC6054EF8B12}"/>
                  </a:ext>
                </a:extLst>
              </p:cNvPr>
              <p:cNvSpPr/>
              <p:nvPr/>
            </p:nvSpPr>
            <p:spPr>
              <a:xfrm>
                <a:off x="4213120" y="5042304"/>
                <a:ext cx="30616" cy="306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순서도: 연결자 218">
                <a:extLst>
                  <a:ext uri="{FF2B5EF4-FFF2-40B4-BE49-F238E27FC236}">
                    <a16:creationId xmlns:a16="http://schemas.microsoft.com/office/drawing/2014/main" id="{1FF80C97-BF8F-7BE8-446C-C51E9B8352FF}"/>
                  </a:ext>
                </a:extLst>
              </p:cNvPr>
              <p:cNvSpPr/>
              <p:nvPr/>
            </p:nvSpPr>
            <p:spPr>
              <a:xfrm>
                <a:off x="4213120" y="5103537"/>
                <a:ext cx="30616" cy="306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원호 219">
                <a:extLst>
                  <a:ext uri="{FF2B5EF4-FFF2-40B4-BE49-F238E27FC236}">
                    <a16:creationId xmlns:a16="http://schemas.microsoft.com/office/drawing/2014/main" id="{6F263807-2285-5413-2A62-371B91E6F0D3}"/>
                  </a:ext>
                </a:extLst>
              </p:cNvPr>
              <p:cNvSpPr/>
              <p:nvPr/>
            </p:nvSpPr>
            <p:spPr>
              <a:xfrm>
                <a:off x="4331668" y="4435363"/>
                <a:ext cx="118317" cy="827412"/>
              </a:xfrm>
              <a:prstGeom prst="arc">
                <a:avLst>
                  <a:gd name="adj1" fmla="val 16200000"/>
                  <a:gd name="adj2" fmla="val 5232059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6" name="사각형: 둥근 모서리 225">
              <a:extLst>
                <a:ext uri="{FF2B5EF4-FFF2-40B4-BE49-F238E27FC236}">
                  <a16:creationId xmlns:a16="http://schemas.microsoft.com/office/drawing/2014/main" id="{27F525DB-5FD9-A9A9-B48B-2F5E2E10B77B}"/>
                </a:ext>
              </a:extLst>
            </p:cNvPr>
            <p:cNvSpPr/>
            <p:nvPr/>
          </p:nvSpPr>
          <p:spPr>
            <a:xfrm>
              <a:off x="3793096" y="4340549"/>
              <a:ext cx="746119" cy="1050846"/>
            </a:xfrm>
            <a:prstGeom prst="roundRect">
              <a:avLst>
                <a:gd name="adj" fmla="val 31543"/>
              </a:avLst>
            </a:prstGeom>
            <a:noFill/>
            <a:ln w="28575">
              <a:solidFill>
                <a:srgbClr val="FCD6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E019AC9C-09D2-E39F-A62F-DA3B293B3442}"/>
              </a:ext>
            </a:extLst>
          </p:cNvPr>
          <p:cNvSpPr txBox="1"/>
          <p:nvPr/>
        </p:nvSpPr>
        <p:spPr>
          <a:xfrm>
            <a:off x="3745997" y="4499704"/>
            <a:ext cx="519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Tmon몬소리 Black" panose="02000A03000000000000"/>
              </a:rPr>
              <a:t>384</a:t>
            </a:r>
            <a:endParaRPr lang="ko-KR" altLang="en-US" sz="1200" dirty="0">
              <a:ea typeface="Tmon몬소리 Black" panose="02000A03000000000000"/>
            </a:endParaRPr>
          </a:p>
        </p:txBody>
      </p: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9274FB54-3A0E-7A60-4C72-22718465F80E}"/>
              </a:ext>
            </a:extLst>
          </p:cNvPr>
          <p:cNvGrpSpPr/>
          <p:nvPr/>
        </p:nvGrpSpPr>
        <p:grpSpPr>
          <a:xfrm>
            <a:off x="3471816" y="1667890"/>
            <a:ext cx="1463023" cy="992547"/>
            <a:chOff x="1779665" y="2042196"/>
            <a:chExt cx="2768561" cy="1878253"/>
          </a:xfrm>
        </p:grpSpPr>
        <p:pic>
          <p:nvPicPr>
            <p:cNvPr id="237" name="그림 236" descr="스크린샷, 도표, 텍스트이(가) 표시된 사진&#10;&#10;자동 생성된 설명">
              <a:extLst>
                <a:ext uri="{FF2B5EF4-FFF2-40B4-BE49-F238E27FC236}">
                  <a16:creationId xmlns:a16="http://schemas.microsoft.com/office/drawing/2014/main" id="{7BA880E1-3B4A-BF45-F130-9A925456D2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6" t="4100" r="2940" b="7218"/>
            <a:stretch/>
          </p:blipFill>
          <p:spPr>
            <a:xfrm>
              <a:off x="1945426" y="2042196"/>
              <a:ext cx="2602800" cy="17062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8" name="그림 237" descr="스크린샷, 도표, 텍스트이(가) 표시된 사진&#10;&#10;자동 생성된 설명">
              <a:extLst>
                <a:ext uri="{FF2B5EF4-FFF2-40B4-BE49-F238E27FC236}">
                  <a16:creationId xmlns:a16="http://schemas.microsoft.com/office/drawing/2014/main" id="{AC327572-CF1C-22FA-CA24-65D339E33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6" t="4100" r="2940" b="7218"/>
            <a:stretch/>
          </p:blipFill>
          <p:spPr>
            <a:xfrm>
              <a:off x="1862545" y="2125802"/>
              <a:ext cx="2602800" cy="17062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9" name="그림 238" descr="스크린샷, 도표, 텍스트이(가) 표시된 사진&#10;&#10;자동 생성된 설명">
              <a:extLst>
                <a:ext uri="{FF2B5EF4-FFF2-40B4-BE49-F238E27FC236}">
                  <a16:creationId xmlns:a16="http://schemas.microsoft.com/office/drawing/2014/main" id="{619F8F4B-532E-C6C9-7BE0-BF5F54D1E2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6" t="4100" r="2940" b="7218"/>
            <a:stretch/>
          </p:blipFill>
          <p:spPr>
            <a:xfrm>
              <a:off x="1779665" y="2214242"/>
              <a:ext cx="2602800" cy="17062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5A9F73B6-CD3E-FB90-819A-A8EC8D0BAC03}"/>
              </a:ext>
            </a:extLst>
          </p:cNvPr>
          <p:cNvGrpSpPr/>
          <p:nvPr/>
        </p:nvGrpSpPr>
        <p:grpSpPr>
          <a:xfrm>
            <a:off x="5605704" y="1595119"/>
            <a:ext cx="1359699" cy="1118849"/>
            <a:chOff x="6015551" y="2241624"/>
            <a:chExt cx="1991534" cy="1584695"/>
          </a:xfrm>
        </p:grpSpPr>
        <p:pic>
          <p:nvPicPr>
            <p:cNvPr id="246" name="그림 245" descr="스크린샷, 도표, 그래프이(가) 표시된 사진&#10;&#10;자동 생성된 설명">
              <a:extLst>
                <a:ext uri="{FF2B5EF4-FFF2-40B4-BE49-F238E27FC236}">
                  <a16:creationId xmlns:a16="http://schemas.microsoft.com/office/drawing/2014/main" id="{D0EDC9BE-0B08-D72A-A844-4821623479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03" t="3559" r="959" b="8272"/>
            <a:stretch/>
          </p:blipFill>
          <p:spPr>
            <a:xfrm>
              <a:off x="6193699" y="2241624"/>
              <a:ext cx="1813386" cy="14070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47" name="그림 246" descr="스크린샷, 도표, 그래프이(가) 표시된 사진&#10;&#10;자동 생성된 설명">
              <a:extLst>
                <a:ext uri="{FF2B5EF4-FFF2-40B4-BE49-F238E27FC236}">
                  <a16:creationId xmlns:a16="http://schemas.microsoft.com/office/drawing/2014/main" id="{6F35D8E9-2C49-F481-4A51-8F1638ACDE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03" t="3559" r="959" b="8272"/>
            <a:stretch/>
          </p:blipFill>
          <p:spPr>
            <a:xfrm>
              <a:off x="6104893" y="2327142"/>
              <a:ext cx="1813386" cy="14070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48" name="그림 247" descr="스크린샷, 도표, 그래프이(가) 표시된 사진&#10;&#10;자동 생성된 설명">
              <a:extLst>
                <a:ext uri="{FF2B5EF4-FFF2-40B4-BE49-F238E27FC236}">
                  <a16:creationId xmlns:a16="http://schemas.microsoft.com/office/drawing/2014/main" id="{F04585BE-AE04-7867-AF99-F3D25E77C4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03" t="3559" r="959" b="8272"/>
            <a:stretch/>
          </p:blipFill>
          <p:spPr>
            <a:xfrm>
              <a:off x="6015551" y="2419263"/>
              <a:ext cx="1813386" cy="14070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cxnSp>
        <p:nvCxnSpPr>
          <p:cNvPr id="249" name="직선 화살표 연결선 248">
            <a:extLst>
              <a:ext uri="{FF2B5EF4-FFF2-40B4-BE49-F238E27FC236}">
                <a16:creationId xmlns:a16="http://schemas.microsoft.com/office/drawing/2014/main" id="{8F1197DB-665D-CADE-8FF6-4E05C1A04596}"/>
              </a:ext>
            </a:extLst>
          </p:cNvPr>
          <p:cNvCxnSpPr>
            <a:cxnSpLocks/>
            <a:stCxn id="239" idx="3"/>
            <a:endCxn id="248" idx="1"/>
          </p:cNvCxnSpPr>
          <p:nvPr/>
        </p:nvCxnSpPr>
        <p:spPr>
          <a:xfrm>
            <a:off x="4847244" y="2209622"/>
            <a:ext cx="758460" cy="76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0" name="TextBox 249">
            <a:extLst>
              <a:ext uri="{FF2B5EF4-FFF2-40B4-BE49-F238E27FC236}">
                <a16:creationId xmlns:a16="http://schemas.microsoft.com/office/drawing/2014/main" id="{9E43DD8A-929F-DA39-F129-153E2415051F}"/>
              </a:ext>
            </a:extLst>
          </p:cNvPr>
          <p:cNvSpPr txBox="1"/>
          <p:nvPr/>
        </p:nvSpPr>
        <p:spPr>
          <a:xfrm>
            <a:off x="4941456" y="1973110"/>
            <a:ext cx="10070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ea typeface="Tmon몬소리 Black" panose="02000A03000000000000"/>
              </a:rPr>
              <a:t>정규화</a:t>
            </a:r>
            <a:endParaRPr lang="en-US" altLang="ko-KR" sz="1000" b="1" dirty="0">
              <a:ea typeface="Tmon몬소리 Black" panose="02000A03000000000000"/>
            </a:endParaRPr>
          </a:p>
        </p:txBody>
      </p:sp>
      <p:cxnSp>
        <p:nvCxnSpPr>
          <p:cNvPr id="265" name="연결선: 꺾임 264">
            <a:extLst>
              <a:ext uri="{FF2B5EF4-FFF2-40B4-BE49-F238E27FC236}">
                <a16:creationId xmlns:a16="http://schemas.microsoft.com/office/drawing/2014/main" id="{CB069188-90B8-73CF-3BB6-E0E0AE244735}"/>
              </a:ext>
            </a:extLst>
          </p:cNvPr>
          <p:cNvCxnSpPr>
            <a:cxnSpLocks/>
            <a:stCxn id="153" idx="3"/>
            <a:endCxn id="166" idx="4"/>
          </p:cNvCxnSpPr>
          <p:nvPr/>
        </p:nvCxnSpPr>
        <p:spPr>
          <a:xfrm flipV="1">
            <a:off x="7551071" y="2371469"/>
            <a:ext cx="370100" cy="1117495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연결선: 꺾임 266">
            <a:extLst>
              <a:ext uri="{FF2B5EF4-FFF2-40B4-BE49-F238E27FC236}">
                <a16:creationId xmlns:a16="http://schemas.microsoft.com/office/drawing/2014/main" id="{DB3E38DF-823A-2C1A-FE75-8509FD3DF17A}"/>
              </a:ext>
            </a:extLst>
          </p:cNvPr>
          <p:cNvCxnSpPr>
            <a:cxnSpLocks/>
            <a:stCxn id="154" idx="3"/>
            <a:endCxn id="166" idx="4"/>
          </p:cNvCxnSpPr>
          <p:nvPr/>
        </p:nvCxnSpPr>
        <p:spPr>
          <a:xfrm flipV="1">
            <a:off x="7562842" y="2371469"/>
            <a:ext cx="358329" cy="2502123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39777547-4528-DAEB-390D-AA83C526049F}"/>
              </a:ext>
            </a:extLst>
          </p:cNvPr>
          <p:cNvCxnSpPr>
            <a:cxnSpLocks/>
            <a:stCxn id="248" idx="3"/>
            <a:endCxn id="275" idx="1"/>
          </p:cNvCxnSpPr>
          <p:nvPr/>
        </p:nvCxnSpPr>
        <p:spPr>
          <a:xfrm>
            <a:off x="6843774" y="2217253"/>
            <a:ext cx="1494020" cy="41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064A6A94-36ED-CC5C-A17F-B36B8545CD96}"/>
              </a:ext>
            </a:extLst>
          </p:cNvPr>
          <p:cNvGrpSpPr/>
          <p:nvPr/>
        </p:nvGrpSpPr>
        <p:grpSpPr>
          <a:xfrm>
            <a:off x="8337794" y="1533833"/>
            <a:ext cx="1233964" cy="1211269"/>
            <a:chOff x="9993388" y="654083"/>
            <a:chExt cx="1383480" cy="1427035"/>
          </a:xfrm>
        </p:grpSpPr>
        <p:pic>
          <p:nvPicPr>
            <p:cNvPr id="273" name="그림 272" descr="그림, 아동 미술, 스케치, 클립아트이(가) 표시된 사진&#10;&#10;자동 생성된 설명">
              <a:extLst>
                <a:ext uri="{FF2B5EF4-FFF2-40B4-BE49-F238E27FC236}">
                  <a16:creationId xmlns:a16="http://schemas.microsoft.com/office/drawing/2014/main" id="{E444799B-DCCA-9B3D-D113-24530EFA5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9570" y="654083"/>
              <a:ext cx="1217298" cy="12172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74" name="그림 273" descr="그림, 아동 미술, 스케치, 클립아트이(가) 표시된 사진&#10;&#10;자동 생성된 설명">
              <a:extLst>
                <a:ext uri="{FF2B5EF4-FFF2-40B4-BE49-F238E27FC236}">
                  <a16:creationId xmlns:a16="http://schemas.microsoft.com/office/drawing/2014/main" id="{38D6434F-B296-1A90-AE5F-341EE77FF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6479" y="728435"/>
              <a:ext cx="1217298" cy="12172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75" name="그림 274">
              <a:extLst>
                <a:ext uri="{FF2B5EF4-FFF2-40B4-BE49-F238E27FC236}">
                  <a16:creationId xmlns:a16="http://schemas.microsoft.com/office/drawing/2014/main" id="{7121CDC0-7D2D-6435-B319-F72656BD8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993388" y="847144"/>
              <a:ext cx="1226310" cy="12339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2AD2B13-2D8F-2551-C9F0-BBB62B161C5B}"/>
              </a:ext>
            </a:extLst>
          </p:cNvPr>
          <p:cNvSpPr txBox="1"/>
          <p:nvPr/>
        </p:nvSpPr>
        <p:spPr>
          <a:xfrm>
            <a:off x="3741077" y="3071841"/>
            <a:ext cx="519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Tmon몬소리 Black" panose="02000A03000000000000"/>
              </a:rPr>
              <a:t>512 </a:t>
            </a:r>
            <a:endParaRPr lang="ko-KR" altLang="en-US" sz="1200" dirty="0">
              <a:ea typeface="Tmon몬소리 Black" panose="02000A03000000000000"/>
            </a:endParaRPr>
          </a:p>
        </p:txBody>
      </p:sp>
      <p:sp>
        <p:nvSpPr>
          <p:cNvPr id="288" name="슬라이드 번호 개체 틀 287">
            <a:extLst>
              <a:ext uri="{FF2B5EF4-FFF2-40B4-BE49-F238E27FC236}">
                <a16:creationId xmlns:a16="http://schemas.microsoft.com/office/drawing/2014/main" id="{8E1AF074-C62A-26C5-FD70-998149118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839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1233547" y="11441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목차</a:t>
            </a:r>
            <a:endParaRPr lang="ko-KR" altLang="en-US" sz="1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5FBBCD-8ACF-679F-9507-181607F4EF1C}"/>
              </a:ext>
            </a:extLst>
          </p:cNvPr>
          <p:cNvSpPr/>
          <p:nvPr/>
        </p:nvSpPr>
        <p:spPr>
          <a:xfrm>
            <a:off x="1243090" y="1202677"/>
            <a:ext cx="298366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1.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개요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BC5E555-912D-056F-91B8-320C397E0C9A}"/>
              </a:ext>
            </a:extLst>
          </p:cNvPr>
          <p:cNvSpPr/>
          <p:nvPr/>
        </p:nvSpPr>
        <p:spPr>
          <a:xfrm>
            <a:off x="1429703" y="2245797"/>
            <a:ext cx="389111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팀 구성 및 역할 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1A2E48E-E9BA-05CD-8E66-6393D41A58A8}"/>
              </a:ext>
            </a:extLst>
          </p:cNvPr>
          <p:cNvSpPr/>
          <p:nvPr/>
        </p:nvSpPr>
        <p:spPr>
          <a:xfrm>
            <a:off x="1578987" y="3288917"/>
            <a:ext cx="389111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수행 절차 및 방법 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DBE999-D961-9077-3B3C-AF59ED77EB8D}"/>
              </a:ext>
            </a:extLst>
          </p:cNvPr>
          <p:cNvSpPr/>
          <p:nvPr/>
        </p:nvSpPr>
        <p:spPr>
          <a:xfrm>
            <a:off x="1560326" y="4332037"/>
            <a:ext cx="298366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수행 결과 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CDE25FB-610E-4243-4221-A4B8AC5E9ED7}"/>
              </a:ext>
            </a:extLst>
          </p:cNvPr>
          <p:cNvSpPr/>
          <p:nvPr/>
        </p:nvSpPr>
        <p:spPr>
          <a:xfrm>
            <a:off x="1299074" y="5375157"/>
            <a:ext cx="298366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5.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자체 평가 의견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421AB64-3A63-31BA-93EA-1FFAF8891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8887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409916" y="669288"/>
            <a:ext cx="2883079" cy="1192681"/>
            <a:chOff x="177947" y="1170864"/>
            <a:chExt cx="2883079" cy="119268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평가 지표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- MIT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E322144-6BB5-96AD-093B-57B4407D8B4A}"/>
              </a:ext>
            </a:extLst>
          </p:cNvPr>
          <p:cNvGrpSpPr/>
          <p:nvPr/>
        </p:nvGrpSpPr>
        <p:grpSpPr>
          <a:xfrm>
            <a:off x="9401319" y="0"/>
            <a:ext cx="476130" cy="338430"/>
            <a:chOff x="272023" y="1632975"/>
            <a:chExt cx="806673" cy="573378"/>
          </a:xfrm>
        </p:grpSpPr>
        <p:sp>
          <p:nvSpPr>
            <p:cNvPr id="18" name="대각선 줄무늬 17">
              <a:extLst>
                <a:ext uri="{FF2B5EF4-FFF2-40B4-BE49-F238E27FC236}">
                  <a16:creationId xmlns:a16="http://schemas.microsoft.com/office/drawing/2014/main" id="{3EB500CF-A495-45A6-A5EA-23E583DD139A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07DA9717-B76E-BE87-F744-99479946CBD2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9588E8C-6EFA-2C7A-CCB9-FB8BA2118CE5}"/>
              </a:ext>
            </a:extLst>
          </p:cNvPr>
          <p:cNvGrpSpPr/>
          <p:nvPr/>
        </p:nvGrpSpPr>
        <p:grpSpPr>
          <a:xfrm>
            <a:off x="680987" y="1893222"/>
            <a:ext cx="10900074" cy="4218403"/>
            <a:chOff x="680987" y="1893222"/>
            <a:chExt cx="10900074" cy="4218403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267ABF4-645E-A86F-C0BB-BDFCDB3BEA1A}"/>
                </a:ext>
              </a:extLst>
            </p:cNvPr>
            <p:cNvGrpSpPr/>
            <p:nvPr/>
          </p:nvGrpSpPr>
          <p:grpSpPr>
            <a:xfrm>
              <a:off x="2918559" y="1893222"/>
              <a:ext cx="1456087" cy="2411404"/>
              <a:chOff x="4108936" y="1344259"/>
              <a:chExt cx="1392053" cy="2150520"/>
            </a:xfrm>
          </p:grpSpPr>
          <p:pic>
            <p:nvPicPr>
              <p:cNvPr id="108" name="그림 107" descr="스크린샷, 도표, 그래프이(가) 표시된 사진&#10;&#10;자동 생성된 설명">
                <a:extLst>
                  <a:ext uri="{FF2B5EF4-FFF2-40B4-BE49-F238E27FC236}">
                    <a16:creationId xmlns:a16="http://schemas.microsoft.com/office/drawing/2014/main" id="{8B782300-97D7-05C8-A4F2-19D0A6C79F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03" t="3559" r="959" b="8272"/>
              <a:stretch/>
            </p:blipFill>
            <p:spPr>
              <a:xfrm>
                <a:off x="4108936" y="1344259"/>
                <a:ext cx="1392053" cy="10801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1956C60-658E-6FF8-20CC-083A168BE970}"/>
                  </a:ext>
                </a:extLst>
              </p:cNvPr>
              <p:cNvSpPr txBox="1"/>
              <p:nvPr/>
            </p:nvSpPr>
            <p:spPr>
              <a:xfrm>
                <a:off x="4206263" y="2506655"/>
                <a:ext cx="1091393" cy="988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 dirty="0"/>
                  <a:t>Real</a:t>
                </a:r>
              </a:p>
              <a:p>
                <a:pPr algn="ctr"/>
                <a:r>
                  <a:rPr lang="en-US" altLang="ko-KR" sz="1500" dirty="0"/>
                  <a:t>Landmark</a:t>
                </a:r>
              </a:p>
              <a:p>
                <a:pPr marL="285750" indent="-285750" algn="ctr">
                  <a:buFontTx/>
                  <a:buChar char="-"/>
                </a:pPr>
                <a:endParaRPr lang="en-US" altLang="ko-KR" dirty="0"/>
              </a:p>
              <a:p>
                <a:pPr marL="285750" indent="-285750" algn="ctr">
                  <a:buFontTx/>
                  <a:buChar char="-"/>
                </a:pPr>
                <a:endParaRPr lang="en-US" altLang="ko-KR" dirty="0"/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F43C26D1-4E80-3652-2563-C07EB292EC63}"/>
                </a:ext>
              </a:extLst>
            </p:cNvPr>
            <p:cNvGrpSpPr/>
            <p:nvPr/>
          </p:nvGrpSpPr>
          <p:grpSpPr>
            <a:xfrm>
              <a:off x="680987" y="3346394"/>
              <a:ext cx="1456087" cy="2412501"/>
              <a:chOff x="2319805" y="2680121"/>
              <a:chExt cx="1456087" cy="2412501"/>
            </a:xfrm>
          </p:grpSpPr>
          <p:pic>
            <p:nvPicPr>
              <p:cNvPr id="106" name="그림 105" descr="스크린샷, 도표, 그래프, 텍스트이(가) 표시된 사진&#10;&#10;자동 생성된 설명">
                <a:extLst>
                  <a:ext uri="{FF2B5EF4-FFF2-40B4-BE49-F238E27FC236}">
                    <a16:creationId xmlns:a16="http://schemas.microsoft.com/office/drawing/2014/main" id="{22559FB6-5029-3678-8354-A2F60F326C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16" t="2939" r="1472" b="7803"/>
              <a:stretch/>
            </p:blipFill>
            <p:spPr>
              <a:xfrm>
                <a:off x="2319805" y="2680121"/>
                <a:ext cx="1456087" cy="121116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43A40022-8ABB-61B7-6600-0FC73E61FBD0}"/>
                  </a:ext>
                </a:extLst>
              </p:cNvPr>
              <p:cNvSpPr txBox="1"/>
              <p:nvPr/>
            </p:nvSpPr>
            <p:spPr>
              <a:xfrm>
                <a:off x="2511250" y="3984626"/>
                <a:ext cx="1073198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dirty="0"/>
                  <a:t>Predicted Landmark</a:t>
                </a:r>
              </a:p>
              <a:p>
                <a:pPr marL="285750" indent="-285750">
                  <a:buFontTx/>
                  <a:buChar char="-"/>
                </a:pP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endParaRPr lang="en-US" altLang="ko-KR" dirty="0"/>
              </a:p>
            </p:txBody>
          </p:sp>
        </p:grp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30152773-2E68-7A47-734F-560FAD73419C}"/>
                </a:ext>
              </a:extLst>
            </p:cNvPr>
            <p:cNvSpPr/>
            <p:nvPr/>
          </p:nvSpPr>
          <p:spPr>
            <a:xfrm>
              <a:off x="4675222" y="4827238"/>
              <a:ext cx="4255260" cy="1020764"/>
            </a:xfrm>
            <a:prstGeom prst="roundRect">
              <a:avLst/>
            </a:prstGeom>
            <a:noFill/>
            <a:ln w="28575">
              <a:solidFill>
                <a:srgbClr val="FCD6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800" dirty="0">
                  <a:solidFill>
                    <a:schemeClr val="tx1"/>
                  </a:solidFill>
                </a:rPr>
                <a:t>LP loss : </a:t>
              </a:r>
              <a:r>
                <a:rPr lang="ko-KR" altLang="en-US" sz="1800" dirty="0">
                  <a:solidFill>
                    <a:schemeClr val="tx1"/>
                  </a:solidFill>
                </a:rPr>
                <a:t>예측된 랜드마크 값들 서로의 거리를 </a:t>
              </a:r>
              <a:r>
                <a:rPr lang="en-US" altLang="ko-KR" sz="1800" dirty="0">
                  <a:solidFill>
                    <a:schemeClr val="tx1"/>
                  </a:solidFill>
                </a:rPr>
                <a:t>Laplacian Smoothing </a:t>
              </a:r>
              <a:r>
                <a:rPr lang="ko-KR" altLang="en-US" sz="1800" dirty="0">
                  <a:solidFill>
                    <a:schemeClr val="tx1"/>
                  </a:solidFill>
                </a:rPr>
                <a:t>기법</a:t>
              </a:r>
              <a:r>
                <a:rPr lang="ko-KR" altLang="en-US" dirty="0">
                  <a:solidFill>
                    <a:schemeClr val="tx1"/>
                  </a:solidFill>
                </a:rPr>
                <a:t>으로 </a:t>
              </a:r>
              <a:r>
                <a:rPr lang="ko-KR" altLang="en-US" sz="1800" dirty="0">
                  <a:solidFill>
                    <a:schemeClr val="tx1"/>
                  </a:solidFill>
                </a:rPr>
                <a:t>구하는 </a:t>
              </a:r>
              <a:r>
                <a:rPr lang="en-US" altLang="ko-KR" dirty="0">
                  <a:solidFill>
                    <a:schemeClr val="tx1"/>
                  </a:solidFill>
                </a:rPr>
                <a:t>D</a:t>
              </a:r>
              <a:r>
                <a:rPr lang="en-US" altLang="ko-KR" sz="1800" dirty="0">
                  <a:solidFill>
                    <a:schemeClr val="tx1"/>
                  </a:solidFill>
                </a:rPr>
                <a:t>istance loss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E3D38B0-E12A-DEB2-113C-F90A95D548FC}"/>
                </a:ext>
              </a:extLst>
            </p:cNvPr>
            <p:cNvSpPr/>
            <p:nvPr/>
          </p:nvSpPr>
          <p:spPr>
            <a:xfrm>
              <a:off x="1680663" y="4110473"/>
              <a:ext cx="347625" cy="329171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25B12D31-0043-2018-DBE7-FF8D5F073505}"/>
                </a:ext>
              </a:extLst>
            </p:cNvPr>
            <p:cNvCxnSpPr>
              <a:cxnSpLocks/>
            </p:cNvCxnSpPr>
            <p:nvPr/>
          </p:nvCxnSpPr>
          <p:spPr>
            <a:xfrm>
              <a:off x="2023665" y="4115518"/>
              <a:ext cx="2450581" cy="47913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5600D081-6717-F3D2-3BB2-23725334073C}"/>
                </a:ext>
              </a:extLst>
            </p:cNvPr>
            <p:cNvCxnSpPr>
              <a:cxnSpLocks/>
            </p:cNvCxnSpPr>
            <p:nvPr/>
          </p:nvCxnSpPr>
          <p:spPr>
            <a:xfrm>
              <a:off x="1680663" y="4448466"/>
              <a:ext cx="1138298" cy="1663159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B97AFF33-CF9C-B753-85E7-BCABEBB82143}"/>
                </a:ext>
              </a:extLst>
            </p:cNvPr>
            <p:cNvGrpSpPr/>
            <p:nvPr/>
          </p:nvGrpSpPr>
          <p:grpSpPr>
            <a:xfrm>
              <a:off x="2818961" y="4598905"/>
              <a:ext cx="1655285" cy="1512720"/>
              <a:chOff x="3934747" y="4733983"/>
              <a:chExt cx="1225148" cy="1179772"/>
            </a:xfrm>
          </p:grpSpPr>
          <p:pic>
            <p:nvPicPr>
              <p:cNvPr id="100" name="그림 99" descr="스크린샷, 도표, 그래프, 텍스트이(가) 표시된 사진&#10;&#10;자동 생성된 설명">
                <a:extLst>
                  <a:ext uri="{FF2B5EF4-FFF2-40B4-BE49-F238E27FC236}">
                    <a16:creationId xmlns:a16="http://schemas.microsoft.com/office/drawing/2014/main" id="{E45D0FE9-A12E-074E-E9A7-7B0448FE74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705" t="58426" r="8097" b="17240"/>
              <a:stretch/>
            </p:blipFill>
            <p:spPr>
              <a:xfrm>
                <a:off x="3934747" y="4733983"/>
                <a:ext cx="1225148" cy="117977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0882316F-EC7A-C77D-A5AB-E1E36A56F3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29110" y="5027745"/>
                <a:ext cx="562930" cy="70249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id="{7849CC02-BEF5-66BF-E90A-E2FC48319EA6}"/>
                  </a:ext>
                </a:extLst>
              </p:cNvPr>
              <p:cNvSpPr/>
              <p:nvPr/>
            </p:nvSpPr>
            <p:spPr>
              <a:xfrm>
                <a:off x="4610575" y="5333273"/>
                <a:ext cx="50800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F51598D8-7652-88E3-D07D-969EB430F5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36135" y="5363024"/>
                <a:ext cx="40640" cy="7194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48956C08-7B08-38EA-B524-8334ABE3BD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76775" y="5027745"/>
                <a:ext cx="228114" cy="40722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1BA08830-2435-9B35-8223-36681B2B8D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9430" y="5434965"/>
                <a:ext cx="327345" cy="27319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700A5FF6-454C-54B7-F111-5AC8E3E29D98}"/>
                </a:ext>
              </a:extLst>
            </p:cNvPr>
            <p:cNvSpPr/>
            <p:nvPr/>
          </p:nvSpPr>
          <p:spPr>
            <a:xfrm>
              <a:off x="4675222" y="1952506"/>
              <a:ext cx="4255259" cy="916294"/>
            </a:xfrm>
            <a:prstGeom prst="roundRect">
              <a:avLst/>
            </a:prstGeom>
            <a:noFill/>
            <a:ln w="28575">
              <a:solidFill>
                <a:srgbClr val="FCD6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72000" rtlCol="0" anchor="ctr"/>
            <a:lstStyle/>
            <a:p>
              <a:r>
                <a:rPr lang="en-US" altLang="ko-KR" sz="1800" dirty="0">
                  <a:solidFill>
                    <a:schemeClr val="tx1"/>
                  </a:solidFill>
                </a:rPr>
                <a:t>FL loss : </a:t>
              </a:r>
              <a:r>
                <a:rPr lang="ko-KR" altLang="en-US" sz="1800" dirty="0">
                  <a:solidFill>
                    <a:schemeClr val="tx1"/>
                  </a:solidFill>
                </a:rPr>
                <a:t>실제 랜드마크와 예측된 </a:t>
              </a:r>
              <a:endParaRPr lang="en-US" altLang="ko-KR" sz="1800" dirty="0">
                <a:solidFill>
                  <a:schemeClr val="tx1"/>
                </a:solidFill>
              </a:endParaRPr>
            </a:p>
            <a:p>
              <a:r>
                <a:rPr lang="ko-KR" altLang="en-US" sz="1800" dirty="0">
                  <a:solidFill>
                    <a:schemeClr val="tx1"/>
                  </a:solidFill>
                </a:rPr>
                <a:t>랜드마크 값들의 각 거리를 합산한 </a:t>
              </a:r>
              <a:r>
                <a:rPr lang="en-US" altLang="ko-KR" sz="1800" dirty="0">
                  <a:solidFill>
                    <a:schemeClr val="tx1"/>
                  </a:solidFill>
                </a:rPr>
                <a:t>loss</a:t>
              </a:r>
            </a:p>
          </p:txBody>
        </p:sp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E2BAB1AD-EF93-EFE1-EE0C-92021B6DA676}"/>
                </a:ext>
              </a:extLst>
            </p:cNvPr>
            <p:cNvSpPr/>
            <p:nvPr/>
          </p:nvSpPr>
          <p:spPr>
            <a:xfrm>
              <a:off x="8310574" y="3548389"/>
              <a:ext cx="1390607" cy="707110"/>
            </a:xfrm>
            <a:prstGeom prst="roundRect">
              <a:avLst/>
            </a:prstGeom>
            <a:noFill/>
            <a:ln w="28575">
              <a:solidFill>
                <a:srgbClr val="FCD6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dirty="0">
                  <a:solidFill>
                    <a:schemeClr val="tx1"/>
                  </a:solidFill>
                </a:rPr>
                <a:t>Total loss</a:t>
              </a:r>
            </a:p>
          </p:txBody>
        </p:sp>
        <p:sp>
          <p:nvSpPr>
            <p:cNvPr id="94" name="순서도: 논리합 93">
              <a:extLst>
                <a:ext uri="{FF2B5EF4-FFF2-40B4-BE49-F238E27FC236}">
                  <a16:creationId xmlns:a16="http://schemas.microsoft.com/office/drawing/2014/main" id="{60129E9E-6ADC-B40E-0BAE-01F1852C96EE}"/>
                </a:ext>
              </a:extLst>
            </p:cNvPr>
            <p:cNvSpPr/>
            <p:nvPr/>
          </p:nvSpPr>
          <p:spPr>
            <a:xfrm>
              <a:off x="6638583" y="3730211"/>
              <a:ext cx="328539" cy="343467"/>
            </a:xfrm>
            <a:prstGeom prst="flowChartOr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D7F22349-EF82-2EE7-1A18-F8F14A33E646}"/>
                </a:ext>
              </a:extLst>
            </p:cNvPr>
            <p:cNvCxnSpPr>
              <a:cxnSpLocks/>
            </p:cNvCxnSpPr>
            <p:nvPr/>
          </p:nvCxnSpPr>
          <p:spPr>
            <a:xfrm>
              <a:off x="6796793" y="3902835"/>
              <a:ext cx="147194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03138A2A-FBDE-551C-EA55-6E1EF44E99D4}"/>
                </a:ext>
              </a:extLst>
            </p:cNvPr>
            <p:cNvCxnSpPr>
              <a:cxnSpLocks/>
              <a:endCxn id="94" idx="0"/>
            </p:cNvCxnSpPr>
            <p:nvPr/>
          </p:nvCxnSpPr>
          <p:spPr>
            <a:xfrm>
              <a:off x="6802853" y="3014105"/>
              <a:ext cx="0" cy="71610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6FE7682A-BD13-D374-E699-077837A20635}"/>
                </a:ext>
              </a:extLst>
            </p:cNvPr>
            <p:cNvCxnSpPr>
              <a:cxnSpLocks/>
            </p:cNvCxnSpPr>
            <p:nvPr/>
          </p:nvCxnSpPr>
          <p:spPr>
            <a:xfrm>
              <a:off x="6802852" y="3947045"/>
              <a:ext cx="0" cy="71610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8" name="사각형: 둥근 모서리 97">
                  <a:extLst>
                    <a:ext uri="{FF2B5EF4-FFF2-40B4-BE49-F238E27FC236}">
                      <a16:creationId xmlns:a16="http://schemas.microsoft.com/office/drawing/2014/main" id="{32EE21BD-14AB-70BB-189D-B27C7339FDAD}"/>
                    </a:ext>
                  </a:extLst>
                </p:cNvPr>
                <p:cNvSpPr/>
                <p:nvPr/>
              </p:nvSpPr>
              <p:spPr>
                <a:xfrm>
                  <a:off x="9000900" y="1908623"/>
                  <a:ext cx="2560140" cy="1004060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>
                      <a:solidFill>
                        <a:schemeClr val="tx1"/>
                      </a:solidFill>
                    </a:rPr>
                    <a:t>정확도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</m:oMath>
                  </a14:m>
                  <a:r>
                    <a:rPr lang="en-US" altLang="ko-KR" sz="24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𝐹𝑙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den>
                      </m:f>
                    </m:oMath>
                  </a14:m>
                  <a:endParaRPr lang="ko-KR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98" name="사각형: 둥근 모서리 97">
                  <a:extLst>
                    <a:ext uri="{FF2B5EF4-FFF2-40B4-BE49-F238E27FC236}">
                      <a16:creationId xmlns:a16="http://schemas.microsoft.com/office/drawing/2014/main" id="{32EE21BD-14AB-70BB-189D-B27C7339FD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0900" y="1908623"/>
                  <a:ext cx="2560140" cy="1004060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9" name="사각형: 둥근 모서리 98">
                  <a:extLst>
                    <a:ext uri="{FF2B5EF4-FFF2-40B4-BE49-F238E27FC236}">
                      <a16:creationId xmlns:a16="http://schemas.microsoft.com/office/drawing/2014/main" id="{1D976EBD-1F9C-C0D6-373F-4A398BA341CB}"/>
                    </a:ext>
                  </a:extLst>
                </p:cNvPr>
                <p:cNvSpPr/>
                <p:nvPr/>
              </p:nvSpPr>
              <p:spPr>
                <a:xfrm>
                  <a:off x="9020921" y="4833765"/>
                  <a:ext cx="2560140" cy="1020764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>
                      <a:solidFill>
                        <a:schemeClr val="tx1"/>
                      </a:solidFill>
                    </a:rPr>
                    <a:t>부드러움</a:t>
                  </a:r>
                  <a:r>
                    <a:rPr lang="en-US" altLang="ko-KR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𝑙𝑜𝑠𝑠</m:t>
                          </m:r>
                        </m:den>
                      </m:f>
                    </m:oMath>
                  </a14:m>
                  <a:endParaRPr lang="en-US" altLang="ko-KR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99" name="사각형: 둥근 모서리 98">
                  <a:extLst>
                    <a:ext uri="{FF2B5EF4-FFF2-40B4-BE49-F238E27FC236}">
                      <a16:creationId xmlns:a16="http://schemas.microsoft.com/office/drawing/2014/main" id="{1D976EBD-1F9C-C0D6-373F-4A398BA341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0921" y="4833765"/>
                  <a:ext cx="2560140" cy="1020764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90D2832F-15B5-3CC8-1251-61889962F75F}"/>
                </a:ext>
              </a:extLst>
            </p:cNvPr>
            <p:cNvCxnSpPr>
              <a:cxnSpLocks/>
              <a:stCxn id="106" idx="0"/>
              <a:endCxn id="108" idx="1"/>
            </p:cNvCxnSpPr>
            <p:nvPr/>
          </p:nvCxnSpPr>
          <p:spPr>
            <a:xfrm rot="5400000" flipH="1" flipV="1">
              <a:off x="1740001" y="2167836"/>
              <a:ext cx="847589" cy="1509528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CC7CC9E4-457B-9EF8-2755-59D01EB4C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388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409916" y="669288"/>
            <a:ext cx="2883079" cy="1192681"/>
            <a:chOff x="177947" y="1170864"/>
            <a:chExt cx="2883079" cy="119268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평가 및 개선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- MIT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E322144-6BB5-96AD-093B-57B4407D8B4A}"/>
              </a:ext>
            </a:extLst>
          </p:cNvPr>
          <p:cNvGrpSpPr/>
          <p:nvPr/>
        </p:nvGrpSpPr>
        <p:grpSpPr>
          <a:xfrm>
            <a:off x="10329396" y="57214"/>
            <a:ext cx="476130" cy="338430"/>
            <a:chOff x="272023" y="1632975"/>
            <a:chExt cx="806673" cy="573378"/>
          </a:xfrm>
        </p:grpSpPr>
        <p:sp>
          <p:nvSpPr>
            <p:cNvPr id="18" name="대각선 줄무늬 17">
              <a:extLst>
                <a:ext uri="{FF2B5EF4-FFF2-40B4-BE49-F238E27FC236}">
                  <a16:creationId xmlns:a16="http://schemas.microsoft.com/office/drawing/2014/main" id="{3EB500CF-A495-45A6-A5EA-23E583DD139A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07DA9717-B76E-BE87-F744-99479946CBD2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9E368E7-1038-4FB3-5FAC-4881A40DE4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272154"/>
              </p:ext>
            </p:extLst>
          </p:nvPr>
        </p:nvGraphicFramePr>
        <p:xfrm>
          <a:off x="4767316" y="4551182"/>
          <a:ext cx="5692830" cy="1903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225">
                  <a:extLst>
                    <a:ext uri="{9D8B030D-6E8A-4147-A177-3AD203B41FA5}">
                      <a16:colId xmlns:a16="http://schemas.microsoft.com/office/drawing/2014/main" val="1588080293"/>
                    </a:ext>
                  </a:extLst>
                </a:gridCol>
                <a:gridCol w="2212824">
                  <a:extLst>
                    <a:ext uri="{9D8B030D-6E8A-4147-A177-3AD203B41FA5}">
                      <a16:colId xmlns:a16="http://schemas.microsoft.com/office/drawing/2014/main" val="1722007843"/>
                    </a:ext>
                  </a:extLst>
                </a:gridCol>
                <a:gridCol w="2174781">
                  <a:extLst>
                    <a:ext uri="{9D8B030D-6E8A-4147-A177-3AD203B41FA5}">
                      <a16:colId xmlns:a16="http://schemas.microsoft.com/office/drawing/2014/main" val="456125955"/>
                    </a:ext>
                  </a:extLst>
                </a:gridCol>
              </a:tblGrid>
              <a:tr h="293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ea typeface="Tmon몬소리 Black" panose="02000A03000000000000"/>
                        </a:rPr>
                        <a:t>데이터 구성</a:t>
                      </a:r>
                    </a:p>
                  </a:txBody>
                  <a:tcPr marL="71843" marR="71843" marT="35922" marB="359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ea typeface="Tmon몬소리 Black" panose="02000A03000000000000"/>
                        </a:rPr>
                        <a:t>정좌우</a:t>
                      </a:r>
                      <a:r>
                        <a:rPr lang="ko-KR" altLang="en-US" sz="1500" dirty="0">
                          <a:ea typeface="Tmon몬소리 Black" panose="02000A03000000000000"/>
                        </a:rPr>
                        <a:t> </a:t>
                      </a:r>
                      <a:r>
                        <a:rPr lang="en-US" altLang="ko-KR" sz="1500" dirty="0">
                          <a:ea typeface="Tmon몬소리 Black" panose="02000A03000000000000"/>
                        </a:rPr>
                        <a:t>(5400/5000)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ea typeface="Tmon몬소리 Black" panose="02000A03000000000000"/>
                        </a:rPr>
                        <a:t>정면 </a:t>
                      </a:r>
                      <a:r>
                        <a:rPr lang="en-US" altLang="ko-KR" sz="1500" dirty="0">
                          <a:ea typeface="Tmon몬소리 Black" panose="02000A03000000000000"/>
                        </a:rPr>
                        <a:t>(9000)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23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7770399"/>
                  </a:ext>
                </a:extLst>
              </a:tr>
              <a:tr h="400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ea typeface="Tmon몬소리 Black" panose="02000A03000000000000"/>
                        </a:rPr>
                        <a:t>학습 모델</a:t>
                      </a: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Pretrained with </a:t>
                      </a:r>
                      <a:r>
                        <a:rPr lang="ko-KR" altLang="en-US" sz="1500" dirty="0">
                          <a:ea typeface="Tmon몬소리 Black" panose="02000A03000000000000"/>
                        </a:rPr>
                        <a:t>영어</a:t>
                      </a: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Pretrained with </a:t>
                      </a:r>
                      <a:r>
                        <a:rPr lang="ko-KR" altLang="en-US" sz="1500" dirty="0">
                          <a:ea typeface="Tmon몬소리 Black" panose="02000A03000000000000"/>
                        </a:rPr>
                        <a:t>영어</a:t>
                      </a:r>
                      <a:endParaRPr lang="en-US" altLang="ko-KR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0463482"/>
                  </a:ext>
                </a:extLst>
              </a:tr>
              <a:tr h="4007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Training Time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36000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17</a:t>
                      </a:r>
                      <a:r>
                        <a:rPr lang="ko-KR" altLang="en-US" sz="1500" dirty="0">
                          <a:ea typeface="Tmon몬소리 Black" panose="02000A03000000000000"/>
                        </a:rPr>
                        <a:t>시간</a:t>
                      </a: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25</a:t>
                      </a:r>
                      <a:r>
                        <a:rPr lang="ko-KR" altLang="en-US" sz="1500" dirty="0">
                          <a:ea typeface="Tmon몬소리 Black" panose="02000A03000000000000"/>
                        </a:rPr>
                        <a:t>시간</a:t>
                      </a:r>
                      <a:endParaRPr lang="en-US" altLang="ko-KR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4620542"/>
                  </a:ext>
                </a:extLst>
              </a:tr>
              <a:tr h="4007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Train loss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1.8697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0.0642</a:t>
                      </a: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017209"/>
                  </a:ext>
                </a:extLst>
              </a:tr>
              <a:tr h="4007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Valid loss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0.1763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0.0716</a:t>
                      </a:r>
                    </a:p>
                  </a:txBody>
                  <a:tcPr marL="71843" marR="71843" marT="35922" marB="35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195152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3C173F56-9AF4-A38E-D99A-8ED1DE3E2569}"/>
              </a:ext>
            </a:extLst>
          </p:cNvPr>
          <p:cNvSpPr txBox="1"/>
          <p:nvPr/>
        </p:nvSpPr>
        <p:spPr>
          <a:xfrm>
            <a:off x="92104" y="2293883"/>
            <a:ext cx="23615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/>
                </a:solidFill>
              </a:rPr>
              <a:t>Batch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size : 16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Learning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rate : 1e-4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7A5EB7B-03C5-9314-86DD-AD13C3AACBCB}"/>
              </a:ext>
            </a:extLst>
          </p:cNvPr>
          <p:cNvSpPr txBox="1"/>
          <p:nvPr/>
        </p:nvSpPr>
        <p:spPr>
          <a:xfrm>
            <a:off x="1900965" y="3626622"/>
            <a:ext cx="7386762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ea typeface="Tmon몬소리 Black" panose="02000A03000000000000"/>
              </a:rPr>
              <a:t>문제 상황 </a:t>
            </a:r>
            <a:r>
              <a:rPr lang="en-US" altLang="ko-KR" sz="1400" dirty="0">
                <a:solidFill>
                  <a:schemeClr val="tx1"/>
                </a:solidFill>
                <a:ea typeface="Tmon몬소리 Black" panose="02000A03000000000000"/>
              </a:rPr>
              <a:t>:  </a:t>
            </a:r>
            <a:r>
              <a:rPr lang="ko-KR" altLang="en-US" sz="1400" dirty="0">
                <a:solidFill>
                  <a:schemeClr val="tx1"/>
                </a:solidFill>
                <a:ea typeface="Tmon몬소리 Black" panose="02000A03000000000000"/>
              </a:rPr>
              <a:t>정면</a:t>
            </a:r>
            <a:r>
              <a:rPr lang="en-US" altLang="ko-KR" sz="1400" dirty="0">
                <a:solidFill>
                  <a:schemeClr val="tx1"/>
                </a:solidFill>
                <a:ea typeface="Tmon몬소리 Black" panose="02000A03000000000000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ea typeface="Tmon몬소리 Black" panose="02000A03000000000000"/>
              </a:rPr>
              <a:t>좌측</a:t>
            </a:r>
            <a:r>
              <a:rPr lang="en-US" altLang="ko-KR" sz="1400" dirty="0">
                <a:solidFill>
                  <a:schemeClr val="tx1"/>
                </a:solidFill>
                <a:ea typeface="Tmon몬소리 Black" panose="02000A03000000000000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ea typeface="Tmon몬소리 Black" panose="02000A03000000000000"/>
              </a:rPr>
              <a:t>우측 영상의 얼굴 랜드마크 위치가 너무 달라 학습 후 틀어짐 발생 </a:t>
            </a:r>
            <a:endParaRPr lang="en-US" altLang="ko-KR" sz="1400" dirty="0">
              <a:solidFill>
                <a:schemeClr val="tx1"/>
              </a:solidFill>
              <a:ea typeface="Tmon몬소리 Black" panose="02000A03000000000000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ea typeface="Tmon몬소리 Black" panose="02000A03000000000000"/>
              </a:rPr>
              <a:t>이유 </a:t>
            </a:r>
            <a:r>
              <a:rPr lang="en-US" altLang="ko-KR" sz="1400" b="1" dirty="0">
                <a:ea typeface="Tmon몬소리 Black" panose="02000A03000000000000"/>
              </a:rPr>
              <a:t>: </a:t>
            </a:r>
            <a:r>
              <a:rPr lang="en-US" altLang="ko-KR" sz="1400" b="1" dirty="0">
                <a:solidFill>
                  <a:schemeClr val="tx1"/>
                </a:solidFill>
                <a:ea typeface="Tmon몬소리 Black" panose="02000A03000000000000"/>
              </a:rPr>
              <a:t>2D</a:t>
            </a:r>
            <a:r>
              <a:rPr lang="ko-KR" altLang="en-US" sz="1400" b="1" dirty="0">
                <a:ea typeface="Tmon몬소리 Black" panose="02000A03000000000000"/>
              </a:rPr>
              <a:t> </a:t>
            </a:r>
            <a:r>
              <a:rPr lang="en-US" altLang="ko-KR" sz="1400" b="1" dirty="0">
                <a:ea typeface="Tmon몬소리 Black" panose="02000A03000000000000"/>
              </a:rPr>
              <a:t>Shape</a:t>
            </a:r>
            <a:r>
              <a:rPr lang="ko-KR" altLang="en-US" sz="1400" dirty="0">
                <a:ea typeface="Tmon몬소리 Black" panose="02000A03000000000000"/>
              </a:rPr>
              <a:t>을 사용하여</a:t>
            </a:r>
            <a:r>
              <a:rPr lang="en-US" altLang="ko-KR" sz="1400" dirty="0">
                <a:ea typeface="Tmon몬소리 Black" panose="02000A03000000000000"/>
              </a:rPr>
              <a:t> </a:t>
            </a:r>
            <a:r>
              <a:rPr lang="en-US" altLang="ko-KR" sz="1400" b="1" dirty="0">
                <a:ea typeface="Tmon몬소리 Black" panose="02000A03000000000000"/>
              </a:rPr>
              <a:t>Z</a:t>
            </a:r>
            <a:r>
              <a:rPr lang="ko-KR" altLang="en-US" sz="1400" b="1" dirty="0">
                <a:ea typeface="Tmon몬소리 Black" panose="02000A03000000000000"/>
              </a:rPr>
              <a:t>축에 대한 정보가 없음</a:t>
            </a:r>
            <a:r>
              <a:rPr lang="en-US" altLang="ko-KR" sz="1400" b="1" dirty="0">
                <a:ea typeface="Tmon몬소리 Black" panose="02000A03000000000000"/>
              </a:rPr>
              <a:t>.  </a:t>
            </a:r>
            <a:endParaRPr lang="ko-KR" altLang="en-US" sz="1400" b="1" dirty="0">
              <a:solidFill>
                <a:schemeClr val="tx1"/>
              </a:solidFill>
              <a:ea typeface="Tmon몬소리 Black" panose="02000A0300000000000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3333ADC-F8F1-BC15-C0C5-E1F9BDE281F5}"/>
              </a:ext>
            </a:extLst>
          </p:cNvPr>
          <p:cNvSpPr txBox="1"/>
          <p:nvPr/>
        </p:nvSpPr>
        <p:spPr>
          <a:xfrm>
            <a:off x="1900965" y="4574711"/>
            <a:ext cx="3502761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ea typeface="Tmon몬소리 Black" panose="02000A03000000000000"/>
              </a:rPr>
              <a:t>가능한 개선 사항</a:t>
            </a:r>
            <a:endParaRPr lang="en-US" altLang="ko-KR" sz="1400" b="1" dirty="0">
              <a:ea typeface="Tmon몬소리 Black" panose="02000A0300000000000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ea typeface="Tmon몬소리 Black" panose="02000A03000000000000"/>
              </a:rPr>
              <a:t>1. 3</a:t>
            </a:r>
            <a:r>
              <a:rPr lang="en-US" altLang="ko-KR" sz="1400" dirty="0">
                <a:ea typeface="Tmon몬소리 Black" panose="02000A03000000000000"/>
              </a:rPr>
              <a:t>D</a:t>
            </a:r>
            <a:r>
              <a:rPr lang="ko-KR" altLang="en-US" sz="1400" dirty="0">
                <a:ea typeface="Tmon몬소리 Black" panose="02000A03000000000000"/>
              </a:rPr>
              <a:t> </a:t>
            </a:r>
            <a:r>
              <a:rPr lang="en-US" altLang="ko-KR" sz="1400" dirty="0">
                <a:ea typeface="Tmon몬소리 Black" panose="02000A03000000000000"/>
              </a:rPr>
              <a:t>Landmark</a:t>
            </a:r>
            <a:r>
              <a:rPr lang="ko-KR" altLang="en-US" sz="1400" dirty="0">
                <a:ea typeface="Tmon몬소리 Black" panose="02000A03000000000000"/>
              </a:rPr>
              <a:t> </a:t>
            </a:r>
            <a:r>
              <a:rPr lang="en-US" altLang="ko-KR" sz="1400" dirty="0">
                <a:ea typeface="Tmon몬소리 Black" panose="02000A03000000000000"/>
              </a:rPr>
              <a:t>Point</a:t>
            </a:r>
            <a:r>
              <a:rPr lang="ko-KR" altLang="en-US" sz="1400" dirty="0">
                <a:ea typeface="Tmon몬소리 Black" panose="02000A03000000000000"/>
              </a:rPr>
              <a:t>를 얻는다 </a:t>
            </a:r>
            <a:endParaRPr lang="en-US" altLang="ko-KR" sz="1400" dirty="0">
              <a:solidFill>
                <a:schemeClr val="tx1"/>
              </a:solidFill>
              <a:ea typeface="Tmon몬소리 Black" panose="02000A0300000000000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ea typeface="Tmon몬소리 Black" panose="02000A03000000000000"/>
              </a:rPr>
              <a:t>2. </a:t>
            </a:r>
            <a:r>
              <a:rPr lang="ko-KR" altLang="en-US" sz="1400" dirty="0">
                <a:ea typeface="Tmon몬소리 Black" panose="02000A03000000000000"/>
              </a:rPr>
              <a:t>영상의 </a:t>
            </a:r>
            <a:r>
              <a:rPr lang="ko-KR" altLang="en-US" sz="1400" b="1" dirty="0">
                <a:ea typeface="Tmon몬소리 Black" panose="02000A03000000000000"/>
              </a:rPr>
              <a:t>정면만 사용</a:t>
            </a:r>
            <a:r>
              <a:rPr lang="ko-KR" altLang="en-US" sz="1400" dirty="0">
                <a:ea typeface="Tmon몬소리 Black" panose="02000A03000000000000"/>
              </a:rPr>
              <a:t>한다</a:t>
            </a:r>
            <a:r>
              <a:rPr lang="en-US" altLang="ko-KR" sz="1400" dirty="0">
                <a:ea typeface="Tmon몬소리 Black" panose="02000A03000000000000"/>
              </a:rPr>
              <a:t>. </a:t>
            </a:r>
            <a:endParaRPr lang="ko-KR" altLang="en-US" sz="1400" dirty="0">
              <a:solidFill>
                <a:schemeClr val="tx1"/>
              </a:solidFill>
              <a:ea typeface="Tmon몬소리 Black" panose="02000A03000000000000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EC7F67C-7D8A-83D6-7283-DA62D8171E99}"/>
              </a:ext>
            </a:extLst>
          </p:cNvPr>
          <p:cNvGrpSpPr/>
          <p:nvPr/>
        </p:nvGrpSpPr>
        <p:grpSpPr>
          <a:xfrm>
            <a:off x="1662900" y="5240840"/>
            <a:ext cx="476130" cy="338430"/>
            <a:chOff x="272023" y="1632975"/>
            <a:chExt cx="806673" cy="573378"/>
          </a:xfrm>
        </p:grpSpPr>
        <p:sp>
          <p:nvSpPr>
            <p:cNvPr id="54" name="대각선 줄무늬 53">
              <a:extLst>
                <a:ext uri="{FF2B5EF4-FFF2-40B4-BE49-F238E27FC236}">
                  <a16:creationId xmlns:a16="http://schemas.microsoft.com/office/drawing/2014/main" id="{4369EC68-E502-1544-E6D1-36E4D61AC660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대각선 줄무늬 54">
              <a:extLst>
                <a:ext uri="{FF2B5EF4-FFF2-40B4-BE49-F238E27FC236}">
                  <a16:creationId xmlns:a16="http://schemas.microsoft.com/office/drawing/2014/main" id="{881FF68E-687F-F168-32F3-7A0FCD2FD1A8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F3C70C0-EE1A-79C2-6DAD-4FB54DA78612}"/>
              </a:ext>
            </a:extLst>
          </p:cNvPr>
          <p:cNvGrpSpPr/>
          <p:nvPr/>
        </p:nvGrpSpPr>
        <p:grpSpPr>
          <a:xfrm>
            <a:off x="2491448" y="760013"/>
            <a:ext cx="7618811" cy="2710137"/>
            <a:chOff x="2361536" y="802887"/>
            <a:chExt cx="7618811" cy="2710137"/>
          </a:xfrm>
        </p:grpSpPr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2C119F19-ABD4-A620-C490-16583BDBC73B}"/>
                </a:ext>
              </a:extLst>
            </p:cNvPr>
            <p:cNvGrpSpPr/>
            <p:nvPr/>
          </p:nvGrpSpPr>
          <p:grpSpPr>
            <a:xfrm>
              <a:off x="2361536" y="802887"/>
              <a:ext cx="7618811" cy="2710137"/>
              <a:chOff x="2361536" y="802887"/>
              <a:chExt cx="7618811" cy="2710137"/>
            </a:xfrm>
          </p:grpSpPr>
          <p:pic>
            <p:nvPicPr>
              <p:cNvPr id="21" name="Picture 16">
                <a:extLst>
                  <a:ext uri="{FF2B5EF4-FFF2-40B4-BE49-F238E27FC236}">
                    <a16:creationId xmlns:a16="http://schemas.microsoft.com/office/drawing/2014/main" id="{C0BDE2A6-BE9A-E091-713D-7AA235114790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1536" y="802887"/>
                <a:ext cx="3780000" cy="27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18">
                <a:extLst>
                  <a:ext uri="{FF2B5EF4-FFF2-40B4-BE49-F238E27FC236}">
                    <a16:creationId xmlns:a16="http://schemas.microsoft.com/office/drawing/2014/main" id="{5D0909B3-4DCF-53EE-3BD4-4A63B98AC348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00347" y="813024"/>
                <a:ext cx="3780000" cy="27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39F2A2F6-208B-9BE3-9CAD-A4040E033BB9}"/>
                </a:ext>
              </a:extLst>
            </p:cNvPr>
            <p:cNvCxnSpPr>
              <a:cxnSpLocks/>
            </p:cNvCxnSpPr>
            <p:nvPr/>
          </p:nvCxnSpPr>
          <p:spPr>
            <a:xfrm>
              <a:off x="3452093" y="1094345"/>
              <a:ext cx="0" cy="196221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1685C8AC-E105-D73E-0845-C50A113CB803}"/>
                </a:ext>
              </a:extLst>
            </p:cNvPr>
            <p:cNvGrpSpPr/>
            <p:nvPr/>
          </p:nvGrpSpPr>
          <p:grpSpPr>
            <a:xfrm>
              <a:off x="7271386" y="2837618"/>
              <a:ext cx="45719" cy="228253"/>
              <a:chOff x="5915895" y="2393687"/>
              <a:chExt cx="48024" cy="541916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DF9907C4-40BD-C34E-6BFF-75C59512B8B4}"/>
                  </a:ext>
                </a:extLst>
              </p:cNvPr>
              <p:cNvGrpSpPr/>
              <p:nvPr/>
            </p:nvGrpSpPr>
            <p:grpSpPr>
              <a:xfrm flipH="1">
                <a:off x="5918200" y="2658171"/>
                <a:ext cx="45719" cy="277432"/>
                <a:chOff x="5963919" y="2370240"/>
                <a:chExt cx="93168" cy="565363"/>
              </a:xfrm>
            </p:grpSpPr>
            <p:sp>
              <p:nvSpPr>
                <p:cNvPr id="77" name="이등변 삼각형 76">
                  <a:extLst>
                    <a:ext uri="{FF2B5EF4-FFF2-40B4-BE49-F238E27FC236}">
                      <a16:creationId xmlns:a16="http://schemas.microsoft.com/office/drawing/2014/main" id="{B29AE2EF-B007-CC32-6F55-87C5F9BE5A78}"/>
                    </a:ext>
                  </a:extLst>
                </p:cNvPr>
                <p:cNvSpPr/>
                <p:nvPr/>
              </p:nvSpPr>
              <p:spPr>
                <a:xfrm rot="10800000">
                  <a:off x="5963919" y="2865119"/>
                  <a:ext cx="93168" cy="70484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7E1F1E39-61C4-F28A-4ACB-313DBE754C72}"/>
                    </a:ext>
                  </a:extLst>
                </p:cNvPr>
                <p:cNvSpPr/>
                <p:nvPr/>
              </p:nvSpPr>
              <p:spPr>
                <a:xfrm>
                  <a:off x="5989748" y="2370240"/>
                  <a:ext cx="45719" cy="50292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68E3A31F-F61F-354A-D008-71AF051F98BF}"/>
                  </a:ext>
                </a:extLst>
              </p:cNvPr>
              <p:cNvGrpSpPr/>
              <p:nvPr/>
            </p:nvGrpSpPr>
            <p:grpSpPr>
              <a:xfrm rot="10800000" flipH="1">
                <a:off x="5915895" y="2393687"/>
                <a:ext cx="45719" cy="277432"/>
                <a:chOff x="5963919" y="2370240"/>
                <a:chExt cx="93168" cy="565363"/>
              </a:xfrm>
            </p:grpSpPr>
            <p:sp>
              <p:nvSpPr>
                <p:cNvPr id="84" name="이등변 삼각형 83">
                  <a:extLst>
                    <a:ext uri="{FF2B5EF4-FFF2-40B4-BE49-F238E27FC236}">
                      <a16:creationId xmlns:a16="http://schemas.microsoft.com/office/drawing/2014/main" id="{2A1E8BCF-F3BD-EF5C-93F4-3E4839799D12}"/>
                    </a:ext>
                  </a:extLst>
                </p:cNvPr>
                <p:cNvSpPr/>
                <p:nvPr/>
              </p:nvSpPr>
              <p:spPr>
                <a:xfrm rot="10800000">
                  <a:off x="5963919" y="2865119"/>
                  <a:ext cx="93168" cy="70484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D957731A-8E29-CD44-B02E-E6BA97C28E2C}"/>
                    </a:ext>
                  </a:extLst>
                </p:cNvPr>
                <p:cNvSpPr/>
                <p:nvPr/>
              </p:nvSpPr>
              <p:spPr>
                <a:xfrm>
                  <a:off x="5989748" y="2370240"/>
                  <a:ext cx="45719" cy="50292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53F7A62-2EC2-B138-2972-DF78C0B1C7C9}"/>
              </a:ext>
            </a:extLst>
          </p:cNvPr>
          <p:cNvGrpSpPr/>
          <p:nvPr/>
        </p:nvGrpSpPr>
        <p:grpSpPr>
          <a:xfrm>
            <a:off x="1966180" y="2277170"/>
            <a:ext cx="8324855" cy="2711292"/>
            <a:chOff x="2304402" y="743155"/>
            <a:chExt cx="8324855" cy="271129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D6ACFD2A-36B4-272C-9490-8509CB7221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63" t="15771" r="28356" b="24908"/>
            <a:stretch/>
          </p:blipFill>
          <p:spPr>
            <a:xfrm>
              <a:off x="6460036" y="751279"/>
              <a:ext cx="4169221" cy="270316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" name="그림 22" descr="스크린샷, 도표, 텍스트이(가) 표시된 사진&#10;&#10;자동 생성된 설명">
              <a:extLst>
                <a:ext uri="{FF2B5EF4-FFF2-40B4-BE49-F238E27FC236}">
                  <a16:creationId xmlns:a16="http://schemas.microsoft.com/office/drawing/2014/main" id="{E5D9BFD2-7CB6-57DE-19A9-361E56C770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26" t="19933" r="28978" b="23937"/>
            <a:stretch/>
          </p:blipFill>
          <p:spPr>
            <a:xfrm>
              <a:off x="2304402" y="751280"/>
              <a:ext cx="4155634" cy="2703167"/>
            </a:xfrm>
            <a:prstGeom prst="rect">
              <a:avLst/>
            </a:prstGeom>
            <a:ln>
              <a:noFill/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4DEB175-893B-FC7C-4B41-0EB61575352C}"/>
                </a:ext>
              </a:extLst>
            </p:cNvPr>
            <p:cNvSpPr txBox="1"/>
            <p:nvPr/>
          </p:nvSpPr>
          <p:spPr>
            <a:xfrm>
              <a:off x="3306842" y="751280"/>
              <a:ext cx="2254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정면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8C42A98-B7C5-797A-2B1F-9DBBAC371902}"/>
                </a:ext>
              </a:extLst>
            </p:cNvPr>
            <p:cNvSpPr txBox="1"/>
            <p:nvPr/>
          </p:nvSpPr>
          <p:spPr>
            <a:xfrm>
              <a:off x="7424110" y="743155"/>
              <a:ext cx="22546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/>
                <a:t>우측</a:t>
              </a:r>
            </a:p>
          </p:txBody>
        </p:sp>
      </p:grp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00A4FAFA-0574-E5D0-AA79-234B7507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37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EEE9550D-A9DF-D6B3-BAD7-F90146EED6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468647"/>
              </p:ext>
            </p:extLst>
          </p:nvPr>
        </p:nvGraphicFramePr>
        <p:xfrm>
          <a:off x="4767316" y="4553568"/>
          <a:ext cx="5692830" cy="1885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225">
                  <a:extLst>
                    <a:ext uri="{9D8B030D-6E8A-4147-A177-3AD203B41FA5}">
                      <a16:colId xmlns:a16="http://schemas.microsoft.com/office/drawing/2014/main" val="1588080293"/>
                    </a:ext>
                  </a:extLst>
                </a:gridCol>
                <a:gridCol w="2212824">
                  <a:extLst>
                    <a:ext uri="{9D8B030D-6E8A-4147-A177-3AD203B41FA5}">
                      <a16:colId xmlns:a16="http://schemas.microsoft.com/office/drawing/2014/main" val="1722007843"/>
                    </a:ext>
                  </a:extLst>
                </a:gridCol>
                <a:gridCol w="2174781">
                  <a:extLst>
                    <a:ext uri="{9D8B030D-6E8A-4147-A177-3AD203B41FA5}">
                      <a16:colId xmlns:a16="http://schemas.microsoft.com/office/drawing/2014/main" val="456125955"/>
                    </a:ext>
                  </a:extLst>
                </a:gridCol>
              </a:tblGrid>
              <a:tr h="293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데이터 구성</a:t>
                      </a:r>
                    </a:p>
                  </a:txBody>
                  <a:tcPr marL="65736" marR="65736" marT="32868" marB="328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ea typeface="Tmon몬소리 Black" panose="02000A03000000000000"/>
                        </a:rPr>
                        <a:t>정면 </a:t>
                      </a:r>
                      <a:r>
                        <a:rPr lang="en-US" altLang="ko-KR" sz="1500" dirty="0">
                          <a:ea typeface="Tmon몬소리 Black" panose="02000A03000000000000"/>
                        </a:rPr>
                        <a:t>(9000)</a:t>
                      </a:r>
                      <a:endParaRPr lang="ko-KR" altLang="en-US" sz="1500" dirty="0">
                        <a:ea typeface="Tmon몬소리 Black" panose="02000A03000000000000"/>
                      </a:endParaRPr>
                    </a:p>
                  </a:txBody>
                  <a:tcPr marL="65736" marR="65736" marT="32868" marB="328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232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정면 </a:t>
                      </a:r>
                      <a:r>
                        <a:rPr lang="en-US" altLang="ko-KR" sz="1500" dirty="0"/>
                        <a:t>(9000)</a:t>
                      </a:r>
                      <a:endParaRPr lang="ko-KR" altLang="en-US" sz="1500" dirty="0"/>
                    </a:p>
                  </a:txBody>
                  <a:tcPr marL="65736" marR="65736" marT="32868" marB="328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4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7770399"/>
                  </a:ext>
                </a:extLst>
              </a:tr>
              <a:tr h="3977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학습 모델</a:t>
                      </a:r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Pretrained with </a:t>
                      </a:r>
                      <a:r>
                        <a:rPr lang="ko-KR" altLang="en-US" sz="1500" dirty="0">
                          <a:ea typeface="Tmon몬소리 Black" panose="02000A03000000000000"/>
                        </a:rPr>
                        <a:t>영어</a:t>
                      </a:r>
                      <a:endParaRPr lang="en-US" altLang="ko-KR" sz="1500" dirty="0">
                        <a:ea typeface="Tmon몬소리 Black" panose="02000A03000000000000"/>
                      </a:endParaRPr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Model from Scratch</a:t>
                      </a:r>
                      <a:endParaRPr lang="ko-KR" altLang="en-US" sz="1500" dirty="0"/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0463482"/>
                  </a:ext>
                </a:extLst>
              </a:tr>
              <a:tr h="3977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Training Time</a:t>
                      </a:r>
                      <a:endParaRPr lang="ko-KR" altLang="en-US" sz="1500" dirty="0"/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25</a:t>
                      </a:r>
                      <a:r>
                        <a:rPr lang="ko-KR" altLang="en-US" sz="1500" dirty="0">
                          <a:ea typeface="Tmon몬소리 Black" panose="02000A03000000000000"/>
                        </a:rPr>
                        <a:t>시간</a:t>
                      </a:r>
                      <a:endParaRPr lang="en-US" altLang="ko-KR" sz="1500" dirty="0">
                        <a:ea typeface="Tmon몬소리 Black" panose="02000A03000000000000"/>
                      </a:endParaRPr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65</a:t>
                      </a:r>
                      <a:r>
                        <a:rPr lang="ko-KR" altLang="en-US" sz="1500" dirty="0">
                          <a:ea typeface="Tmon몬소리 Black" panose="02000A03000000000000"/>
                        </a:rPr>
                        <a:t>시간</a:t>
                      </a:r>
                      <a:endParaRPr lang="en-US" altLang="ko-KR" sz="1500" dirty="0"/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4620542"/>
                  </a:ext>
                </a:extLst>
              </a:tr>
              <a:tr h="3977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Train loss</a:t>
                      </a:r>
                      <a:endParaRPr lang="ko-KR" altLang="en-US" sz="1500" dirty="0"/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0.0642</a:t>
                      </a:r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0.0597</a:t>
                      </a:r>
                      <a:endParaRPr lang="ko-KR" altLang="en-US" sz="1500" dirty="0"/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017209"/>
                  </a:ext>
                </a:extLst>
              </a:tr>
              <a:tr h="3977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Valid loss</a:t>
                      </a:r>
                      <a:endParaRPr lang="ko-KR" altLang="en-US" sz="1500" dirty="0"/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ea typeface="Tmon몬소리 Black" panose="02000A03000000000000"/>
                        </a:rPr>
                        <a:t>0.0716</a:t>
                      </a:r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0.0594</a:t>
                      </a:r>
                      <a:endParaRPr lang="ko-KR" altLang="en-US" sz="1500" dirty="0"/>
                    </a:p>
                  </a:txBody>
                  <a:tcPr marL="65736" marR="65736" marT="32868" marB="328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195152"/>
                  </a:ext>
                </a:extLst>
              </a:tr>
            </a:tbl>
          </a:graphicData>
        </a:graphic>
      </p:graphicFrame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28A8F8D-B2C1-E151-EAA8-43D759A03B20}"/>
              </a:ext>
            </a:extLst>
          </p:cNvPr>
          <p:cNvGrpSpPr/>
          <p:nvPr/>
        </p:nvGrpSpPr>
        <p:grpSpPr>
          <a:xfrm>
            <a:off x="10329396" y="42140"/>
            <a:ext cx="476130" cy="338430"/>
            <a:chOff x="272023" y="1632975"/>
            <a:chExt cx="806673" cy="573378"/>
          </a:xfrm>
        </p:grpSpPr>
        <p:sp>
          <p:nvSpPr>
            <p:cNvPr id="18" name="대각선 줄무늬 17">
              <a:extLst>
                <a:ext uri="{FF2B5EF4-FFF2-40B4-BE49-F238E27FC236}">
                  <a16:creationId xmlns:a16="http://schemas.microsoft.com/office/drawing/2014/main" id="{6D52483F-99BA-F4AC-FA09-7D5A658BC419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911404F3-38B2-81CA-CF72-8EFBABFDE5BC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CAC4FA3-053E-A0D8-A214-A8EF6ADC52E1}"/>
              </a:ext>
            </a:extLst>
          </p:cNvPr>
          <p:cNvSpPr txBox="1"/>
          <p:nvPr/>
        </p:nvSpPr>
        <p:spPr>
          <a:xfrm>
            <a:off x="1905931" y="3634352"/>
            <a:ext cx="8850180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ea typeface="Tmon몬소리 Black" panose="02000A03000000000000"/>
              </a:rPr>
              <a:t>문제 상황 </a:t>
            </a:r>
            <a:r>
              <a:rPr lang="en-US" altLang="ko-KR" sz="1400" dirty="0">
                <a:solidFill>
                  <a:schemeClr val="tx1"/>
                </a:solidFill>
                <a:ea typeface="Tmon몬소리 Black" panose="02000A03000000000000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ea typeface="Tmon몬소리 Black" panose="02000A03000000000000"/>
              </a:rPr>
              <a:t>기존 영어로 학습 되었던 </a:t>
            </a:r>
            <a:r>
              <a:rPr lang="ko-KR" altLang="en-US" sz="1400" dirty="0">
                <a:ea typeface="Tmon몬소리 Black" panose="02000A03000000000000"/>
              </a:rPr>
              <a:t>모델에서 </a:t>
            </a:r>
            <a:r>
              <a:rPr lang="en-US" altLang="ko-KR" sz="1400" dirty="0">
                <a:ea typeface="Tmon몬소리 Black" panose="02000A03000000000000"/>
              </a:rPr>
              <a:t>Fine-Tuning </a:t>
            </a:r>
            <a:r>
              <a:rPr lang="ko-KR" altLang="en-US" sz="1400" dirty="0">
                <a:ea typeface="Tmon몬소리 Black" panose="02000A03000000000000"/>
              </a:rPr>
              <a:t>후 </a:t>
            </a:r>
            <a:r>
              <a:rPr lang="en-US" altLang="ko-KR" sz="1400" dirty="0">
                <a:ea typeface="Tmon몬소리 Black" panose="02000A03000000000000"/>
              </a:rPr>
              <a:t>Inference </a:t>
            </a:r>
            <a:r>
              <a:rPr lang="ko-KR" altLang="en-US" sz="1400" dirty="0">
                <a:ea typeface="Tmon몬소리 Black" panose="02000A03000000000000"/>
              </a:rPr>
              <a:t>진행 시 입이 많이 움직이지 않는다</a:t>
            </a:r>
            <a:r>
              <a:rPr lang="en-US" altLang="ko-KR" sz="1400" dirty="0">
                <a:ea typeface="Tmon몬소리 Black" panose="02000A03000000000000"/>
              </a:rPr>
              <a:t>. </a:t>
            </a:r>
            <a:endParaRPr lang="en-US" altLang="ko-KR" sz="1400" dirty="0">
              <a:solidFill>
                <a:schemeClr val="tx1"/>
              </a:solidFill>
              <a:ea typeface="Tmon몬소리 Black" panose="02000A03000000000000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ea typeface="Tmon몬소리 Black" panose="02000A03000000000000"/>
              </a:rPr>
              <a:t>이유 </a:t>
            </a:r>
            <a:r>
              <a:rPr lang="en-US" altLang="ko-KR" sz="1400" dirty="0">
                <a:ea typeface="Tmon몬소리 Black" panose="02000A03000000000000"/>
              </a:rPr>
              <a:t>: </a:t>
            </a:r>
            <a:r>
              <a:rPr lang="ko-KR" altLang="en-US" sz="1400" dirty="0" err="1">
                <a:ea typeface="Tmon몬소리 Black" panose="02000A03000000000000"/>
              </a:rPr>
              <a:t>영어랑</a:t>
            </a:r>
            <a:r>
              <a:rPr lang="ko-KR" altLang="en-US" sz="1400" dirty="0">
                <a:ea typeface="Tmon몬소리 Black" panose="02000A03000000000000"/>
              </a:rPr>
              <a:t> 한국어의 입모양이 언어적 차이로 인해 차이가 크게 존재한다</a:t>
            </a:r>
            <a:r>
              <a:rPr lang="en-US" altLang="ko-KR" sz="1400" dirty="0">
                <a:ea typeface="Tmon몬소리 Black" panose="02000A03000000000000"/>
              </a:rPr>
              <a:t>. </a:t>
            </a:r>
            <a:r>
              <a:rPr lang="en-US" altLang="ko-KR" sz="1400" b="1" dirty="0">
                <a:ea typeface="Tmon몬소리 Black" panose="02000A03000000000000"/>
              </a:rPr>
              <a:t>(</a:t>
            </a:r>
            <a:r>
              <a:rPr lang="ko-KR" altLang="en-US" sz="1400" b="1" dirty="0">
                <a:ea typeface="Tmon몬소리 Black" panose="02000A03000000000000"/>
              </a:rPr>
              <a:t>추정</a:t>
            </a:r>
            <a:r>
              <a:rPr lang="en-US" altLang="ko-KR" sz="1400" b="1" dirty="0">
                <a:ea typeface="Tmon몬소리 Black" panose="02000A03000000000000"/>
              </a:rPr>
              <a:t>) </a:t>
            </a:r>
            <a:endParaRPr lang="ko-KR" altLang="en-US" sz="1400" dirty="0">
              <a:solidFill>
                <a:schemeClr val="tx1"/>
              </a:solidFill>
              <a:ea typeface="Tmon몬소리 Black" panose="02000A0300000000000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C88ED7-2558-E38C-62D3-1B0822E7E957}"/>
              </a:ext>
            </a:extLst>
          </p:cNvPr>
          <p:cNvSpPr txBox="1"/>
          <p:nvPr/>
        </p:nvSpPr>
        <p:spPr>
          <a:xfrm>
            <a:off x="1900965" y="4574711"/>
            <a:ext cx="3502761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ea typeface="Tmon몬소리 Black" panose="02000A03000000000000"/>
              </a:rPr>
              <a:t>가능한 개선 사항</a:t>
            </a:r>
            <a:endParaRPr lang="en-US" altLang="ko-KR" sz="1400" b="1" dirty="0">
              <a:ea typeface="Tmon몬소리 Black" panose="02000A0300000000000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ea typeface="Tmon몬소리 Black" panose="02000A03000000000000"/>
              </a:rPr>
              <a:t>1. </a:t>
            </a:r>
            <a:r>
              <a:rPr lang="en-US" altLang="ko-KR" sz="1400" b="1" dirty="0">
                <a:ea typeface="Tmon몬소리 Black" panose="02000A03000000000000"/>
              </a:rPr>
              <a:t>Model from Scratch </a:t>
            </a:r>
            <a:endParaRPr lang="en-US" altLang="ko-KR" sz="1400" b="1" dirty="0">
              <a:solidFill>
                <a:schemeClr val="tx1"/>
              </a:solidFill>
              <a:ea typeface="Tmon몬소리 Black" panose="02000A0300000000000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ea typeface="Tmon몬소리 Black" panose="02000A03000000000000"/>
              </a:rPr>
              <a:t>2. </a:t>
            </a:r>
            <a:r>
              <a:rPr lang="ko-KR" altLang="en-US" sz="1400" dirty="0">
                <a:ea typeface="Tmon몬소리 Black" panose="02000A03000000000000"/>
              </a:rPr>
              <a:t>음성의 특징 분석</a:t>
            </a:r>
            <a:r>
              <a:rPr lang="en-US" altLang="ko-KR" sz="1400" dirty="0">
                <a:ea typeface="Tmon몬소리 Black" panose="02000A03000000000000"/>
              </a:rPr>
              <a:t>, </a:t>
            </a:r>
            <a:r>
              <a:rPr lang="ko-KR" altLang="en-US" sz="1400" dirty="0">
                <a:ea typeface="Tmon몬소리 Black" panose="02000A03000000000000"/>
              </a:rPr>
              <a:t>재 </a:t>
            </a:r>
            <a:r>
              <a:rPr lang="ko-KR" altLang="en-US" sz="1400" dirty="0" err="1">
                <a:ea typeface="Tmon몬소리 Black" panose="02000A03000000000000"/>
              </a:rPr>
              <a:t>전처리</a:t>
            </a:r>
            <a:endParaRPr lang="ko-KR" altLang="en-US" sz="1400" dirty="0">
              <a:solidFill>
                <a:schemeClr val="tx1"/>
              </a:solidFill>
              <a:ea typeface="Tmon몬소리 Black" panose="02000A0300000000000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E995280-69EE-EC27-EAAD-238DE8EEB3DD}"/>
              </a:ext>
            </a:extLst>
          </p:cNvPr>
          <p:cNvGrpSpPr/>
          <p:nvPr/>
        </p:nvGrpSpPr>
        <p:grpSpPr>
          <a:xfrm>
            <a:off x="1725018" y="4869884"/>
            <a:ext cx="476130" cy="338430"/>
            <a:chOff x="272023" y="1632975"/>
            <a:chExt cx="806673" cy="573378"/>
          </a:xfrm>
        </p:grpSpPr>
        <p:sp>
          <p:nvSpPr>
            <p:cNvPr id="29" name="대각선 줄무늬 28">
              <a:extLst>
                <a:ext uri="{FF2B5EF4-FFF2-40B4-BE49-F238E27FC236}">
                  <a16:creationId xmlns:a16="http://schemas.microsoft.com/office/drawing/2014/main" id="{57606E2C-ACCF-0B27-87ED-E93479771DCB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대각선 줄무늬 29">
              <a:extLst>
                <a:ext uri="{FF2B5EF4-FFF2-40B4-BE49-F238E27FC236}">
                  <a16:creationId xmlns:a16="http://schemas.microsoft.com/office/drawing/2014/main" id="{EC825AA1-76B1-5C0F-6F8A-B61CA5DFBA03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3" name="Picture 14">
            <a:extLst>
              <a:ext uri="{FF2B5EF4-FFF2-40B4-BE49-F238E27FC236}">
                <a16:creationId xmlns:a16="http://schemas.microsoft.com/office/drawing/2014/main" id="{E5547A42-26D6-F11C-8D3F-1A850FE25F79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448" y="769698"/>
            <a:ext cx="3780000" cy="27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0507AC0-8D92-7FD0-3D46-D47A617A3484}"/>
              </a:ext>
            </a:extLst>
          </p:cNvPr>
          <p:cNvCxnSpPr>
            <a:cxnSpLocks/>
          </p:cNvCxnSpPr>
          <p:nvPr/>
        </p:nvCxnSpPr>
        <p:spPr>
          <a:xfrm>
            <a:off x="4023929" y="2196952"/>
            <a:ext cx="0" cy="67251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8DA43D61-E1E4-E566-BCA6-C42D96520C46}"/>
              </a:ext>
            </a:extLst>
          </p:cNvPr>
          <p:cNvGrpSpPr/>
          <p:nvPr/>
        </p:nvGrpSpPr>
        <p:grpSpPr>
          <a:xfrm>
            <a:off x="6326755" y="769698"/>
            <a:ext cx="3780000" cy="2700000"/>
            <a:chOff x="6357235" y="769698"/>
            <a:chExt cx="3780000" cy="2700000"/>
          </a:xfrm>
        </p:grpSpPr>
        <p:pic>
          <p:nvPicPr>
            <p:cNvPr id="46" name="Picture 20">
              <a:extLst>
                <a:ext uri="{FF2B5EF4-FFF2-40B4-BE49-F238E27FC236}">
                  <a16:creationId xmlns:a16="http://schemas.microsoft.com/office/drawing/2014/main" id="{A61BA17C-9A80-905D-8C95-EBB3560D9424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7235" y="769698"/>
              <a:ext cx="3780000" cy="270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0AFCE5AA-383C-116D-1A72-DA114224C525}"/>
                </a:ext>
              </a:extLst>
            </p:cNvPr>
            <p:cNvCxnSpPr>
              <a:cxnSpLocks/>
            </p:cNvCxnSpPr>
            <p:nvPr/>
          </p:nvCxnSpPr>
          <p:spPr>
            <a:xfrm>
              <a:off x="8336849" y="1459833"/>
              <a:ext cx="0" cy="153155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42B3647-8C45-9756-51FC-65ADC20E6093}"/>
              </a:ext>
            </a:extLst>
          </p:cNvPr>
          <p:cNvGrpSpPr/>
          <p:nvPr/>
        </p:nvGrpSpPr>
        <p:grpSpPr>
          <a:xfrm>
            <a:off x="-409916" y="669288"/>
            <a:ext cx="2883079" cy="1192681"/>
            <a:chOff x="177947" y="1170864"/>
            <a:chExt cx="2883079" cy="1192681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ED9A8AE1-52B8-3B42-E33E-DF12FDC5F7EE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9B9AD53F-986D-FEED-77D1-14BC0FCA2873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D4AA9B13-E3C5-54D2-88CF-F6E21860D15F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63" name="오른쪽 대괄호 62">
                  <a:extLst>
                    <a:ext uri="{FF2B5EF4-FFF2-40B4-BE49-F238E27FC236}">
                      <a16:creationId xmlns:a16="http://schemas.microsoft.com/office/drawing/2014/main" id="{A5836944-EDB3-D0BA-B446-603C27317325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4" name="오른쪽 대괄호 63">
                  <a:extLst>
                    <a:ext uri="{FF2B5EF4-FFF2-40B4-BE49-F238E27FC236}">
                      <a16:creationId xmlns:a16="http://schemas.microsoft.com/office/drawing/2014/main" id="{EB7C9D95-D343-4016-7AEF-7AE7B560D18D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2B0FB1F-7AD1-F0D0-E1F7-F3B5CC97E4EE}"/>
                </a:ext>
              </a:extLst>
            </p:cNvPr>
            <p:cNvSpPr/>
            <p:nvPr/>
          </p:nvSpPr>
          <p:spPr>
            <a:xfrm>
              <a:off x="177947" y="194952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평가 및 개선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- MIT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45F32DF2-95B2-105F-613B-46C811533EBB}"/>
              </a:ext>
            </a:extLst>
          </p:cNvPr>
          <p:cNvSpPr txBox="1"/>
          <p:nvPr/>
        </p:nvSpPr>
        <p:spPr>
          <a:xfrm>
            <a:off x="92104" y="2293883"/>
            <a:ext cx="23615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/>
                </a:solidFill>
              </a:rPr>
              <a:t>Batch size : 16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Learning rate : 1e-4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4061B9D-9425-3212-35DF-E2C91195D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218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141E452-A920-7036-400F-334B8C53EC23}"/>
              </a:ext>
            </a:extLst>
          </p:cNvPr>
          <p:cNvSpPr/>
          <p:nvPr/>
        </p:nvSpPr>
        <p:spPr>
          <a:xfrm>
            <a:off x="7585704" y="1560966"/>
            <a:ext cx="2851449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Output - 249 epoch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396140" y="666361"/>
            <a:ext cx="2883079" cy="1475707"/>
            <a:chOff x="177947" y="1170864"/>
            <a:chExt cx="2883079" cy="147570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6970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결과 영상 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- MIT</a:t>
              </a: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( Before – After ) 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F8A4A9D-F9E4-7E74-CA24-99D76CA9EE5D}"/>
              </a:ext>
            </a:extLst>
          </p:cNvPr>
          <p:cNvGrpSpPr/>
          <p:nvPr/>
        </p:nvGrpSpPr>
        <p:grpSpPr>
          <a:xfrm>
            <a:off x="11353800" y="78429"/>
            <a:ext cx="476130" cy="338430"/>
            <a:chOff x="272023" y="1632975"/>
            <a:chExt cx="806673" cy="573378"/>
          </a:xfrm>
        </p:grpSpPr>
        <p:sp>
          <p:nvSpPr>
            <p:cNvPr id="18" name="대각선 줄무늬 17">
              <a:extLst>
                <a:ext uri="{FF2B5EF4-FFF2-40B4-BE49-F238E27FC236}">
                  <a16:creationId xmlns:a16="http://schemas.microsoft.com/office/drawing/2014/main" id="{91215700-3709-1461-1187-B391D413D6F7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D7572C24-D067-EEB4-3C18-B989FF9CE82C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4" name="output_pretrained">
            <a:hlinkClick r:id="" action="ppaction://media"/>
            <a:extLst>
              <a:ext uri="{FF2B5EF4-FFF2-40B4-BE49-F238E27FC236}">
                <a16:creationId xmlns:a16="http://schemas.microsoft.com/office/drawing/2014/main" id="{7C1606C2-290F-1A08-DB39-0FC179D2B4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38791" y="1967885"/>
            <a:ext cx="4084585" cy="408458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36D07FA-E5B6-36C7-7A39-CCFCA9D4BF34}"/>
              </a:ext>
            </a:extLst>
          </p:cNvPr>
          <p:cNvSpPr/>
          <p:nvPr/>
        </p:nvSpPr>
        <p:spPr>
          <a:xfrm>
            <a:off x="2516903" y="1538906"/>
            <a:ext cx="2851449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Output - Pretrained</a:t>
            </a:r>
          </a:p>
        </p:txBody>
      </p:sp>
      <p:pic>
        <p:nvPicPr>
          <p:cNvPr id="27" name="output_249_ckpt">
            <a:hlinkClick r:id="" action="ppaction://media"/>
            <a:extLst>
              <a:ext uri="{FF2B5EF4-FFF2-40B4-BE49-F238E27FC236}">
                <a16:creationId xmlns:a16="http://schemas.microsoft.com/office/drawing/2014/main" id="{DA300F2B-84B3-77CB-E3A3-BF11A43A4F5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23650" y="1974990"/>
            <a:ext cx="4084585" cy="4084585"/>
          </a:xfrm>
          <a:prstGeom prst="rect">
            <a:avLst/>
          </a:prstGeom>
        </p:spPr>
      </p:pic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4094A981-8BC1-1A23-29D7-AA30A4A83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16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4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584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100000">
                <p:cTn id="11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 fullScrn="1"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8275651-3D58-B477-5578-17A4AD64E72A}"/>
              </a:ext>
            </a:extLst>
          </p:cNvPr>
          <p:cNvSpPr/>
          <p:nvPr/>
        </p:nvSpPr>
        <p:spPr>
          <a:xfrm>
            <a:off x="1204189" y="1796143"/>
            <a:ext cx="9302079" cy="3008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4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IMAGE GENERATOR - ②</a:t>
            </a:r>
          </a:p>
          <a:p>
            <a:pPr algn="ctr">
              <a:lnSpc>
                <a:spcPct val="150000"/>
              </a:lnSpc>
              <a:defRPr/>
            </a:pPr>
            <a:endParaRPr lang="en-US" altLang="ko-KR" sz="4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4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Wave To Lip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26EB2B-90BE-0431-CA75-7126B51DE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130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D85A07C-5A59-F416-942B-2922A4DB94FC}"/>
              </a:ext>
            </a:extLst>
          </p:cNvPr>
          <p:cNvGrpSpPr/>
          <p:nvPr/>
        </p:nvGrpSpPr>
        <p:grpSpPr>
          <a:xfrm>
            <a:off x="-368641" y="660402"/>
            <a:ext cx="2851449" cy="1556405"/>
            <a:chOff x="209577" y="1170864"/>
            <a:chExt cx="2851449" cy="1556405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2D669181-5D80-60F7-D093-4C243A9A7686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141E452-A920-7036-400F-334B8C53EC23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EDA</a:t>
                </a:r>
              </a:p>
            </p:txBody>
          </p: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7E1CD2E9-2EF8-B630-335D-68B776F7CBF8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8610EF1B-0CAE-0F5E-EE37-F37B7EB40527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59F15E43-706C-D860-D268-C5265499ED7C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426F9A5-11E4-4C36-1C55-11E18A44F0B7}"/>
                </a:ext>
              </a:extLst>
            </p:cNvPr>
            <p:cNvSpPr/>
            <p:nvPr/>
          </p:nvSpPr>
          <p:spPr>
            <a:xfrm>
              <a:off x="209577" y="1943913"/>
              <a:ext cx="2851449" cy="7833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Image - Generator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Data</a:t>
              </a:r>
            </a:p>
          </p:txBody>
        </p:sp>
      </p:grpSp>
      <p:pic>
        <p:nvPicPr>
          <p:cNvPr id="40" name="Picture 5">
            <a:extLst>
              <a:ext uri="{FF2B5EF4-FFF2-40B4-BE49-F238E27FC236}">
                <a16:creationId xmlns:a16="http://schemas.microsoft.com/office/drawing/2014/main" id="{9F9C7B11-D94A-F962-3C1A-45EE7A0FAA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5" t="539" r="-412"/>
          <a:stretch/>
        </p:blipFill>
        <p:spPr>
          <a:xfrm>
            <a:off x="1989106" y="1316356"/>
            <a:ext cx="5613209" cy="440541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84E151F0-832B-D36D-90FA-0ADF09B1519A}"/>
              </a:ext>
            </a:extLst>
          </p:cNvPr>
          <p:cNvSpPr/>
          <p:nvPr/>
        </p:nvSpPr>
        <p:spPr>
          <a:xfrm>
            <a:off x="2691288" y="2283984"/>
            <a:ext cx="917487" cy="6802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  <a:alpha val="93000"/>
              </a:schemeClr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67F1A77-4440-E812-835A-A9BE23B082B7}"/>
              </a:ext>
            </a:extLst>
          </p:cNvPr>
          <p:cNvGrpSpPr/>
          <p:nvPr/>
        </p:nvGrpSpPr>
        <p:grpSpPr>
          <a:xfrm>
            <a:off x="7622339" y="91194"/>
            <a:ext cx="476130" cy="338430"/>
            <a:chOff x="272023" y="1632975"/>
            <a:chExt cx="806673" cy="573378"/>
          </a:xfrm>
        </p:grpSpPr>
        <p:sp>
          <p:nvSpPr>
            <p:cNvPr id="44" name="대각선 줄무늬 43">
              <a:extLst>
                <a:ext uri="{FF2B5EF4-FFF2-40B4-BE49-F238E27FC236}">
                  <a16:creationId xmlns:a16="http://schemas.microsoft.com/office/drawing/2014/main" id="{95A25901-1526-AFDD-6502-210DD03F181C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대각선 줄무늬 44">
              <a:extLst>
                <a:ext uri="{FF2B5EF4-FFF2-40B4-BE49-F238E27FC236}">
                  <a16:creationId xmlns:a16="http://schemas.microsoft.com/office/drawing/2014/main" id="{8578C110-DD64-F834-9545-57B1969FC55A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79B4966-39A7-D6B7-8BC0-9998CBB36CEC}"/>
              </a:ext>
            </a:extLst>
          </p:cNvPr>
          <p:cNvSpPr/>
          <p:nvPr/>
        </p:nvSpPr>
        <p:spPr>
          <a:xfrm>
            <a:off x="7733617" y="3843397"/>
            <a:ext cx="8173701" cy="2359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AIHUB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한국인 입 모양 데이터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구성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음성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(.wav)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영상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(.mp4),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라벨데이터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(.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json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>
              <a:lnSpc>
                <a:spcPct val="150000"/>
              </a:lnSpc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총 시간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약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52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시간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총 인원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: 200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명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사용 각도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정면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좌측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우측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54" name="차트 53">
            <a:extLst>
              <a:ext uri="{FF2B5EF4-FFF2-40B4-BE49-F238E27FC236}">
                <a16:creationId xmlns:a16="http://schemas.microsoft.com/office/drawing/2014/main" id="{D5D404B8-3D50-9C89-8591-9E5C8A5731E4}"/>
              </a:ext>
            </a:extLst>
          </p:cNvPr>
          <p:cNvGraphicFramePr/>
          <p:nvPr/>
        </p:nvGraphicFramePr>
        <p:xfrm>
          <a:off x="8473242" y="1526629"/>
          <a:ext cx="4314043" cy="21949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02B9741-67D3-A555-9463-F1531ABDE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EBFEC1-81A4-C024-6812-C24544CB1A69}"/>
              </a:ext>
            </a:extLst>
          </p:cNvPr>
          <p:cNvSpPr/>
          <p:nvPr/>
        </p:nvSpPr>
        <p:spPr>
          <a:xfrm>
            <a:off x="8068780" y="1787584"/>
            <a:ext cx="404462" cy="15296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A7F15B-5784-3520-F80C-77ABE9F80289}"/>
              </a:ext>
            </a:extLst>
          </p:cNvPr>
          <p:cNvSpPr/>
          <p:nvPr/>
        </p:nvSpPr>
        <p:spPr>
          <a:xfrm>
            <a:off x="8937281" y="1787584"/>
            <a:ext cx="404462" cy="152965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81646C-74B8-F2D4-6FF7-6C9708811F0B}"/>
              </a:ext>
            </a:extLst>
          </p:cNvPr>
          <p:cNvSpPr txBox="1"/>
          <p:nvPr/>
        </p:nvSpPr>
        <p:spPr>
          <a:xfrm>
            <a:off x="8085443" y="3306676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ea typeface="Tmon몬소리 Black" panose="02000A03000000000000"/>
              </a:rPr>
              <a:t>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92F700-8C09-F928-DE6F-2EDEDEC99DAD}"/>
              </a:ext>
            </a:extLst>
          </p:cNvPr>
          <p:cNvSpPr txBox="1"/>
          <p:nvPr/>
        </p:nvSpPr>
        <p:spPr>
          <a:xfrm>
            <a:off x="8964332" y="3304771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ea typeface="Tmon몬소리 Black" panose="02000A03000000000000"/>
              </a:rPr>
              <a:t>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CAC8C0-248C-3C89-E807-810561CFAEDC}"/>
              </a:ext>
            </a:extLst>
          </p:cNvPr>
          <p:cNvSpPr txBox="1"/>
          <p:nvPr/>
        </p:nvSpPr>
        <p:spPr>
          <a:xfrm>
            <a:off x="7968393" y="1496935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ea typeface="Tmon몬소리 Black" panose="02000A03000000000000"/>
              </a:rPr>
              <a:t>100</a:t>
            </a:r>
            <a:r>
              <a:rPr lang="ko-KR" altLang="en-US" sz="1200" b="1" dirty="0">
                <a:ea typeface="Tmon몬소리 Black" panose="02000A03000000000000"/>
              </a:rPr>
              <a:t>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3A8CC8-FEB0-127D-CB83-FD412C0791B7}"/>
              </a:ext>
            </a:extLst>
          </p:cNvPr>
          <p:cNvSpPr txBox="1"/>
          <p:nvPr/>
        </p:nvSpPr>
        <p:spPr>
          <a:xfrm>
            <a:off x="8848044" y="1496934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ea typeface="Tmon몬소리 Black" panose="02000A03000000000000"/>
              </a:rPr>
              <a:t>100</a:t>
            </a:r>
            <a:r>
              <a:rPr lang="ko-KR" altLang="en-US" sz="1200" b="1" dirty="0">
                <a:ea typeface="Tmon몬소리 Black" panose="02000A03000000000000"/>
              </a:rPr>
              <a:t>명</a:t>
            </a:r>
          </a:p>
        </p:txBody>
      </p:sp>
    </p:spTree>
    <p:extLst>
      <p:ext uri="{BB962C8B-B14F-4D97-AF65-F5344CB8AC3E}">
        <p14:creationId xmlns:p14="http://schemas.microsoft.com/office/powerpoint/2010/main" val="1710313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120F191-DD01-3354-B58A-0AEA1739D046}"/>
              </a:ext>
            </a:extLst>
          </p:cNvPr>
          <p:cNvGrpSpPr/>
          <p:nvPr/>
        </p:nvGrpSpPr>
        <p:grpSpPr>
          <a:xfrm>
            <a:off x="-376672" y="666361"/>
            <a:ext cx="2959514" cy="1208487"/>
            <a:chOff x="209577" y="1170864"/>
            <a:chExt cx="2959514" cy="120848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82691C4-4AFD-CEF9-D8A6-6FC1D94A5CA2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BB27D0D-A025-9869-E598-F782C6C8D14D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EDA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2168D7A-0F53-8092-AC71-3A8B961BC8FF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49715FFC-CD8A-C566-65D7-95D6E64721D1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6BB01725-BEA7-7932-3AEC-2F6EA55B8AE4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CD315BA-A64B-BA8B-356D-08E59D502C1A}"/>
                </a:ext>
              </a:extLst>
            </p:cNvPr>
            <p:cNvSpPr/>
            <p:nvPr/>
          </p:nvSpPr>
          <p:spPr>
            <a:xfrm>
              <a:off x="317642" y="1965327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데이터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전처리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- 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W2L</a:t>
              </a: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2E8A94D-BBF2-4BEB-6731-1D3C896067AF}"/>
              </a:ext>
            </a:extLst>
          </p:cNvPr>
          <p:cNvGrpSpPr/>
          <p:nvPr/>
        </p:nvGrpSpPr>
        <p:grpSpPr>
          <a:xfrm>
            <a:off x="7545165" y="42140"/>
            <a:ext cx="476130" cy="338430"/>
            <a:chOff x="272023" y="1632975"/>
            <a:chExt cx="806673" cy="573378"/>
          </a:xfrm>
        </p:grpSpPr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C92D7FD9-6282-9A60-7D1C-16FA4909E615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대각선 줄무늬 19">
              <a:extLst>
                <a:ext uri="{FF2B5EF4-FFF2-40B4-BE49-F238E27FC236}">
                  <a16:creationId xmlns:a16="http://schemas.microsoft.com/office/drawing/2014/main" id="{D22387D2-1E74-EEE5-8CB0-B7A92716C491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978FC5FA-EEAB-1C91-9EDA-901C89E8A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070" y="4962107"/>
            <a:ext cx="9333059" cy="1482028"/>
          </a:xfrm>
          <a:prstGeom prst="rect">
            <a:avLst/>
          </a:prstGeom>
        </p:spPr>
      </p:pic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6DED53F-41A8-0247-1CFA-C0005763E55D}"/>
              </a:ext>
            </a:extLst>
          </p:cNvPr>
          <p:cNvCxnSpPr>
            <a:cxnSpLocks/>
          </p:cNvCxnSpPr>
          <p:nvPr/>
        </p:nvCxnSpPr>
        <p:spPr>
          <a:xfrm flipV="1">
            <a:off x="2797195" y="3484747"/>
            <a:ext cx="38758" cy="1477360"/>
          </a:xfrm>
          <a:prstGeom prst="line">
            <a:avLst/>
          </a:prstGeom>
          <a:ln w="38100">
            <a:solidFill>
              <a:srgbClr val="FCD6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A40B2A3-2BFF-E2EB-6676-D2064829586C}"/>
              </a:ext>
            </a:extLst>
          </p:cNvPr>
          <p:cNvCxnSpPr>
            <a:cxnSpLocks/>
          </p:cNvCxnSpPr>
          <p:nvPr/>
        </p:nvCxnSpPr>
        <p:spPr>
          <a:xfrm flipV="1">
            <a:off x="5194185" y="4416739"/>
            <a:ext cx="0" cy="545368"/>
          </a:xfrm>
          <a:prstGeom prst="line">
            <a:avLst/>
          </a:prstGeom>
          <a:ln w="38100">
            <a:solidFill>
              <a:srgbClr val="FCD6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E2142091-2511-B715-8C02-D8F5F77DB744}"/>
              </a:ext>
            </a:extLst>
          </p:cNvPr>
          <p:cNvGrpSpPr/>
          <p:nvPr/>
        </p:nvGrpSpPr>
        <p:grpSpPr>
          <a:xfrm>
            <a:off x="2722312" y="1349204"/>
            <a:ext cx="2478599" cy="3049943"/>
            <a:chOff x="2390644" y="763780"/>
            <a:chExt cx="2478599" cy="304994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29A606E-1345-C6E3-6A92-845F56D4517E}"/>
                </a:ext>
              </a:extLst>
            </p:cNvPr>
            <p:cNvGrpSpPr/>
            <p:nvPr/>
          </p:nvGrpSpPr>
          <p:grpSpPr>
            <a:xfrm>
              <a:off x="2390644" y="763780"/>
              <a:ext cx="1564199" cy="2135543"/>
              <a:chOff x="1259151" y="2942852"/>
              <a:chExt cx="2152091" cy="2938171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44865371-EF01-9113-5578-FD025F00E3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5503" y="2942852"/>
                <a:ext cx="1995739" cy="2938171"/>
              </a:xfrm>
              <a:prstGeom prst="rect">
                <a:avLst/>
              </a:prstGeom>
            </p:spPr>
          </p:pic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EAB04778-54CF-F94F-9BBC-C738290AFB12}"/>
                  </a:ext>
                </a:extLst>
              </p:cNvPr>
              <p:cNvSpPr/>
              <p:nvPr/>
            </p:nvSpPr>
            <p:spPr>
              <a:xfrm>
                <a:off x="1259151" y="3255380"/>
                <a:ext cx="1995738" cy="1559689"/>
              </a:xfrm>
              <a:prstGeom prst="ellipse">
                <a:avLst/>
              </a:prstGeom>
              <a:solidFill>
                <a:schemeClr val="bg1">
                  <a:lumMod val="95000"/>
                  <a:alpha val="90000"/>
                </a:schemeClr>
              </a:solidFill>
              <a:ln>
                <a:solidFill>
                  <a:schemeClr val="accent1">
                    <a:shade val="50000"/>
                    <a:alpha val="93000"/>
                  </a:schemeClr>
                </a:solidFill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1BE05B35-BD36-6FC3-9D41-8804A8AB94A9}"/>
                </a:ext>
              </a:extLst>
            </p:cNvPr>
            <p:cNvGrpSpPr/>
            <p:nvPr/>
          </p:nvGrpSpPr>
          <p:grpSpPr>
            <a:xfrm>
              <a:off x="2543044" y="916180"/>
              <a:ext cx="1564199" cy="2135543"/>
              <a:chOff x="1259151" y="2942852"/>
              <a:chExt cx="2152091" cy="2938171"/>
            </a:xfrm>
          </p:grpSpPr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AD9EE542-C297-5B0B-8B4B-4AA13BD463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5503" y="2942852"/>
                <a:ext cx="1995739" cy="2938171"/>
              </a:xfrm>
              <a:prstGeom prst="rect">
                <a:avLst/>
              </a:prstGeom>
            </p:spPr>
          </p:pic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2CB3637-D931-0B8C-93D9-CB6788128932}"/>
                  </a:ext>
                </a:extLst>
              </p:cNvPr>
              <p:cNvSpPr/>
              <p:nvPr/>
            </p:nvSpPr>
            <p:spPr>
              <a:xfrm>
                <a:off x="1259151" y="3255380"/>
                <a:ext cx="1995738" cy="1559689"/>
              </a:xfrm>
              <a:prstGeom prst="ellipse">
                <a:avLst/>
              </a:prstGeom>
              <a:solidFill>
                <a:schemeClr val="bg1">
                  <a:lumMod val="95000"/>
                  <a:alpha val="90000"/>
                </a:schemeClr>
              </a:solidFill>
              <a:ln>
                <a:solidFill>
                  <a:schemeClr val="accent1">
                    <a:shade val="50000"/>
                    <a:alpha val="93000"/>
                  </a:schemeClr>
                </a:solidFill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885272FF-C3CC-87FB-B192-478CFB253182}"/>
                </a:ext>
              </a:extLst>
            </p:cNvPr>
            <p:cNvGrpSpPr/>
            <p:nvPr/>
          </p:nvGrpSpPr>
          <p:grpSpPr>
            <a:xfrm>
              <a:off x="2695444" y="1068580"/>
              <a:ext cx="1564199" cy="2135543"/>
              <a:chOff x="1259151" y="2942852"/>
              <a:chExt cx="2152091" cy="2938171"/>
            </a:xfrm>
          </p:grpSpPr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8094E1EA-C5C8-A68F-C52E-58B6B9F538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5503" y="2942852"/>
                <a:ext cx="1995739" cy="2938171"/>
              </a:xfrm>
              <a:prstGeom prst="rect">
                <a:avLst/>
              </a:prstGeom>
            </p:spPr>
          </p:pic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4D21C058-C90B-85CA-85F0-87DBA70A4D42}"/>
                  </a:ext>
                </a:extLst>
              </p:cNvPr>
              <p:cNvSpPr/>
              <p:nvPr/>
            </p:nvSpPr>
            <p:spPr>
              <a:xfrm>
                <a:off x="1259151" y="3255380"/>
                <a:ext cx="1995738" cy="1559689"/>
              </a:xfrm>
              <a:prstGeom prst="ellipse">
                <a:avLst/>
              </a:prstGeom>
              <a:solidFill>
                <a:schemeClr val="bg1">
                  <a:lumMod val="95000"/>
                  <a:alpha val="90000"/>
                </a:schemeClr>
              </a:solidFill>
              <a:ln>
                <a:solidFill>
                  <a:schemeClr val="accent1">
                    <a:shade val="50000"/>
                    <a:alpha val="93000"/>
                  </a:schemeClr>
                </a:solidFill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5614279E-AA05-DA6A-4236-0EFB631753E7}"/>
                </a:ext>
              </a:extLst>
            </p:cNvPr>
            <p:cNvGrpSpPr/>
            <p:nvPr/>
          </p:nvGrpSpPr>
          <p:grpSpPr>
            <a:xfrm>
              <a:off x="2847844" y="1220980"/>
              <a:ext cx="1564199" cy="2135543"/>
              <a:chOff x="1259151" y="2942852"/>
              <a:chExt cx="2152091" cy="2938171"/>
            </a:xfrm>
          </p:grpSpPr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12601909-851C-A076-D647-62FC5035D7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5503" y="2942852"/>
                <a:ext cx="1995739" cy="2938171"/>
              </a:xfrm>
              <a:prstGeom prst="rect">
                <a:avLst/>
              </a:prstGeom>
            </p:spPr>
          </p:pic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A60BF4FA-BEDD-5972-7C0B-C61AB1651299}"/>
                  </a:ext>
                </a:extLst>
              </p:cNvPr>
              <p:cNvSpPr/>
              <p:nvPr/>
            </p:nvSpPr>
            <p:spPr>
              <a:xfrm>
                <a:off x="1259151" y="3255380"/>
                <a:ext cx="1995738" cy="1559689"/>
              </a:xfrm>
              <a:prstGeom prst="ellipse">
                <a:avLst/>
              </a:prstGeom>
              <a:solidFill>
                <a:schemeClr val="bg1">
                  <a:lumMod val="95000"/>
                  <a:alpha val="90000"/>
                </a:schemeClr>
              </a:solidFill>
              <a:ln>
                <a:solidFill>
                  <a:schemeClr val="accent1">
                    <a:shade val="50000"/>
                    <a:alpha val="93000"/>
                  </a:schemeClr>
                </a:solidFill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06172D3-3BED-3A30-A521-F9D472572AB0}"/>
                </a:ext>
              </a:extLst>
            </p:cNvPr>
            <p:cNvGrpSpPr/>
            <p:nvPr/>
          </p:nvGrpSpPr>
          <p:grpSpPr>
            <a:xfrm>
              <a:off x="3000244" y="1373380"/>
              <a:ext cx="1564199" cy="2135543"/>
              <a:chOff x="1259151" y="2942852"/>
              <a:chExt cx="2152091" cy="2938171"/>
            </a:xfrm>
          </p:grpSpPr>
          <p:pic>
            <p:nvPicPr>
              <p:cNvPr id="73" name="그림 72">
                <a:extLst>
                  <a:ext uri="{FF2B5EF4-FFF2-40B4-BE49-F238E27FC236}">
                    <a16:creationId xmlns:a16="http://schemas.microsoft.com/office/drawing/2014/main" id="{DB548CCC-8F73-FB69-4BC8-E1AA385269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5503" y="2942852"/>
                <a:ext cx="1995739" cy="2938171"/>
              </a:xfrm>
              <a:prstGeom prst="rect">
                <a:avLst/>
              </a:prstGeom>
            </p:spPr>
          </p:pic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27912172-4E26-FE2E-7DCA-9A9CC3063B76}"/>
                  </a:ext>
                </a:extLst>
              </p:cNvPr>
              <p:cNvSpPr/>
              <p:nvPr/>
            </p:nvSpPr>
            <p:spPr>
              <a:xfrm>
                <a:off x="1259151" y="3255380"/>
                <a:ext cx="1995738" cy="1559689"/>
              </a:xfrm>
              <a:prstGeom prst="ellipse">
                <a:avLst/>
              </a:prstGeom>
              <a:solidFill>
                <a:schemeClr val="bg1">
                  <a:lumMod val="95000"/>
                  <a:alpha val="90000"/>
                </a:schemeClr>
              </a:solidFill>
              <a:ln>
                <a:solidFill>
                  <a:schemeClr val="accent1">
                    <a:shade val="50000"/>
                    <a:alpha val="93000"/>
                  </a:schemeClr>
                </a:solidFill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A6560C67-9C7E-9613-1C37-A5E22DD834AA}"/>
                </a:ext>
              </a:extLst>
            </p:cNvPr>
            <p:cNvGrpSpPr/>
            <p:nvPr/>
          </p:nvGrpSpPr>
          <p:grpSpPr>
            <a:xfrm>
              <a:off x="3152644" y="1525780"/>
              <a:ext cx="1564199" cy="2135543"/>
              <a:chOff x="1259151" y="2942852"/>
              <a:chExt cx="2152091" cy="2938171"/>
            </a:xfrm>
          </p:grpSpPr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C275C0E4-B664-54C2-5E22-1F742B7C65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5503" y="2942852"/>
                <a:ext cx="1995739" cy="2938171"/>
              </a:xfrm>
              <a:prstGeom prst="rect">
                <a:avLst/>
              </a:prstGeom>
            </p:spPr>
          </p:pic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E00618EE-1C04-5602-EF87-A49A236A3527}"/>
                  </a:ext>
                </a:extLst>
              </p:cNvPr>
              <p:cNvSpPr/>
              <p:nvPr/>
            </p:nvSpPr>
            <p:spPr>
              <a:xfrm>
                <a:off x="1259151" y="3255380"/>
                <a:ext cx="1995738" cy="1559689"/>
              </a:xfrm>
              <a:prstGeom prst="ellipse">
                <a:avLst/>
              </a:prstGeom>
              <a:solidFill>
                <a:schemeClr val="bg1">
                  <a:lumMod val="95000"/>
                  <a:alpha val="90000"/>
                </a:schemeClr>
              </a:solidFill>
              <a:ln>
                <a:solidFill>
                  <a:schemeClr val="accent1">
                    <a:shade val="50000"/>
                    <a:alpha val="93000"/>
                  </a:schemeClr>
                </a:solidFill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CFA486FB-1613-73C2-1451-586B845460C5}"/>
                </a:ext>
              </a:extLst>
            </p:cNvPr>
            <p:cNvGrpSpPr/>
            <p:nvPr/>
          </p:nvGrpSpPr>
          <p:grpSpPr>
            <a:xfrm>
              <a:off x="3305044" y="1678180"/>
              <a:ext cx="1564199" cy="2135543"/>
              <a:chOff x="1259151" y="2942852"/>
              <a:chExt cx="2152091" cy="2938171"/>
            </a:xfrm>
          </p:grpSpPr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27E8EF6D-D2D3-F9FF-1ACD-A7BEBD8A8B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5503" y="2942852"/>
                <a:ext cx="1995739" cy="2938171"/>
              </a:xfrm>
              <a:prstGeom prst="rect">
                <a:avLst/>
              </a:prstGeom>
            </p:spPr>
          </p:pic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1F654360-7115-704D-BABA-8042B48C63DC}"/>
                  </a:ext>
                </a:extLst>
              </p:cNvPr>
              <p:cNvSpPr/>
              <p:nvPr/>
            </p:nvSpPr>
            <p:spPr>
              <a:xfrm>
                <a:off x="1259151" y="3255380"/>
                <a:ext cx="1995738" cy="1559689"/>
              </a:xfrm>
              <a:prstGeom prst="ellipse">
                <a:avLst/>
              </a:prstGeom>
              <a:solidFill>
                <a:schemeClr val="bg1">
                  <a:lumMod val="95000"/>
                  <a:alpha val="90000"/>
                </a:schemeClr>
              </a:solidFill>
              <a:ln>
                <a:solidFill>
                  <a:schemeClr val="accent1">
                    <a:shade val="50000"/>
                    <a:alpha val="93000"/>
                  </a:schemeClr>
                </a:solidFill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455C7022-01C6-6863-4112-C899571A00FC}"/>
              </a:ext>
            </a:extLst>
          </p:cNvPr>
          <p:cNvSpPr txBox="1"/>
          <p:nvPr/>
        </p:nvSpPr>
        <p:spPr>
          <a:xfrm>
            <a:off x="5766103" y="1405592"/>
            <a:ext cx="59554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Frame : 25FPS</a:t>
            </a:r>
          </a:p>
          <a:p>
            <a:r>
              <a:rPr lang="en-US" altLang="ko-KR" dirty="0"/>
              <a:t>Wav Sample Rate : 22KHZ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인당 </a:t>
            </a:r>
            <a:r>
              <a:rPr lang="en-US" altLang="ko-KR" dirty="0"/>
              <a:t>5</a:t>
            </a:r>
            <a:r>
              <a:rPr lang="ko-KR" altLang="en-US" dirty="0"/>
              <a:t>분 가량의 영상에서 말하는 부분만 </a:t>
            </a:r>
            <a:r>
              <a:rPr lang="en-US" altLang="ko-KR" dirty="0"/>
              <a:t>Crop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해당 </a:t>
            </a:r>
            <a:r>
              <a:rPr lang="en-US" altLang="ko-KR" dirty="0"/>
              <a:t>Crop</a:t>
            </a:r>
            <a:r>
              <a:rPr lang="ko-KR" altLang="en-US" dirty="0"/>
              <a:t>한 </a:t>
            </a:r>
            <a:r>
              <a:rPr lang="en-US" altLang="ko-KR" dirty="0"/>
              <a:t>3~7</a:t>
            </a:r>
            <a:r>
              <a:rPr lang="ko-KR" altLang="en-US" dirty="0"/>
              <a:t>초 길이의 한 영상에 대해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25fps * 5(</a:t>
            </a:r>
            <a:r>
              <a:rPr lang="ko-KR" altLang="en-US" dirty="0"/>
              <a:t>평균</a:t>
            </a:r>
            <a:r>
              <a:rPr lang="en-US" altLang="ko-KR" dirty="0"/>
              <a:t>)  </a:t>
            </a:r>
            <a:r>
              <a:rPr lang="ko-KR" altLang="en-US" dirty="0"/>
              <a:t>각 </a:t>
            </a:r>
            <a:r>
              <a:rPr lang="en-US" altLang="ko-KR" dirty="0"/>
              <a:t>125</a:t>
            </a:r>
            <a:r>
              <a:rPr lang="ko-KR" altLang="en-US" dirty="0"/>
              <a:t>장의 사진을 생성한다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각 사진에 </a:t>
            </a:r>
            <a:r>
              <a:rPr lang="en-US" altLang="ko-KR" dirty="0"/>
              <a:t>Face</a:t>
            </a:r>
            <a:r>
              <a:rPr lang="ko-KR" altLang="en-US" dirty="0"/>
              <a:t>를 </a:t>
            </a:r>
            <a:r>
              <a:rPr lang="en-US" altLang="ko-KR" dirty="0"/>
              <a:t>Detect</a:t>
            </a:r>
            <a:r>
              <a:rPr lang="ko-KR" altLang="en-US" dirty="0"/>
              <a:t>하고 얼굴 부분만 </a:t>
            </a:r>
            <a:r>
              <a:rPr lang="en-US" altLang="ko-KR" dirty="0"/>
              <a:t>Crop</a:t>
            </a:r>
            <a:r>
              <a:rPr lang="ko-KR" altLang="en-US" dirty="0"/>
              <a:t>한다</a:t>
            </a:r>
            <a:r>
              <a:rPr lang="en-US" altLang="ko-KR" dirty="0"/>
              <a:t>.  </a:t>
            </a: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CFC45066-3A0A-96D0-949C-86959597B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58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120F191-DD01-3354-B58A-0AEA1739D046}"/>
              </a:ext>
            </a:extLst>
          </p:cNvPr>
          <p:cNvGrpSpPr/>
          <p:nvPr/>
        </p:nvGrpSpPr>
        <p:grpSpPr>
          <a:xfrm>
            <a:off x="-376672" y="666361"/>
            <a:ext cx="2959514" cy="1208487"/>
            <a:chOff x="209577" y="1170864"/>
            <a:chExt cx="2959514" cy="120848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82691C4-4AFD-CEF9-D8A6-6FC1D94A5CA2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BB27D0D-A025-9869-E598-F782C6C8D14D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EDA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2168D7A-0F53-8092-AC71-3A8B961BC8FF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49715FFC-CD8A-C566-65D7-95D6E64721D1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6BB01725-BEA7-7932-3AEC-2F6EA55B8AE4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CD315BA-A64B-BA8B-356D-08E59D502C1A}"/>
                </a:ext>
              </a:extLst>
            </p:cNvPr>
            <p:cNvSpPr/>
            <p:nvPr/>
          </p:nvSpPr>
          <p:spPr>
            <a:xfrm>
              <a:off x="317642" y="1965327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데이터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전처리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- 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W2L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2E8A94D-BBF2-4BEB-6731-1D3C896067AF}"/>
              </a:ext>
            </a:extLst>
          </p:cNvPr>
          <p:cNvGrpSpPr/>
          <p:nvPr/>
        </p:nvGrpSpPr>
        <p:grpSpPr>
          <a:xfrm>
            <a:off x="7545165" y="42140"/>
            <a:ext cx="476130" cy="338430"/>
            <a:chOff x="272023" y="1632975"/>
            <a:chExt cx="806673" cy="573378"/>
          </a:xfrm>
        </p:grpSpPr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C92D7FD9-6282-9A60-7D1C-16FA4909E615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대각선 줄무늬 19">
              <a:extLst>
                <a:ext uri="{FF2B5EF4-FFF2-40B4-BE49-F238E27FC236}">
                  <a16:creationId xmlns:a16="http://schemas.microsoft.com/office/drawing/2014/main" id="{D22387D2-1E74-EEE5-8CB0-B7A92716C491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1" name="차트 30">
            <a:extLst>
              <a:ext uri="{FF2B5EF4-FFF2-40B4-BE49-F238E27FC236}">
                <a16:creationId xmlns:a16="http://schemas.microsoft.com/office/drawing/2014/main" id="{A4D62957-46C6-904A-A07F-E9E141FEA882}"/>
              </a:ext>
            </a:extLst>
          </p:cNvPr>
          <p:cNvGraphicFramePr/>
          <p:nvPr/>
        </p:nvGraphicFramePr>
        <p:xfrm>
          <a:off x="7247111" y="722012"/>
          <a:ext cx="2824480" cy="24381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21A199F-3CDA-43D9-249C-64E11AB7ED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29" r="75269"/>
          <a:stretch/>
        </p:blipFill>
        <p:spPr>
          <a:xfrm>
            <a:off x="2582842" y="3455790"/>
            <a:ext cx="2752492" cy="137268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4A2337F-62CB-404B-AAC8-9383C352C8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67" r="50000"/>
          <a:stretch/>
        </p:blipFill>
        <p:spPr>
          <a:xfrm>
            <a:off x="6226060" y="2369230"/>
            <a:ext cx="4866580" cy="24592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DC4A891-A74E-34BE-20A3-A570560A7A3F}"/>
              </a:ext>
            </a:extLst>
          </p:cNvPr>
          <p:cNvSpPr txBox="1"/>
          <p:nvPr/>
        </p:nvSpPr>
        <p:spPr>
          <a:xfrm>
            <a:off x="2973590" y="1694592"/>
            <a:ext cx="2851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Discriminator </a:t>
            </a:r>
            <a:r>
              <a:rPr lang="ko-KR" altLang="en-US" dirty="0"/>
              <a:t>데이터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D8856D-5B4A-05AC-F051-AD345B071CFA}"/>
              </a:ext>
            </a:extLst>
          </p:cNvPr>
          <p:cNvSpPr txBox="1"/>
          <p:nvPr/>
        </p:nvSpPr>
        <p:spPr>
          <a:xfrm>
            <a:off x="7637859" y="1675336"/>
            <a:ext cx="2799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Generator </a:t>
            </a:r>
            <a:r>
              <a:rPr lang="ko-KR" altLang="en-US" dirty="0"/>
              <a:t>데이터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2552D0-7A39-7FF6-9747-7BAB4DD3AF7E}"/>
              </a:ext>
            </a:extLst>
          </p:cNvPr>
          <p:cNvSpPr txBox="1"/>
          <p:nvPr/>
        </p:nvSpPr>
        <p:spPr>
          <a:xfrm>
            <a:off x="6598071" y="5061584"/>
            <a:ext cx="3473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총 소요 시간 </a:t>
            </a:r>
            <a:r>
              <a:rPr lang="en-US" altLang="ko-KR" dirty="0"/>
              <a:t>: 60</a:t>
            </a:r>
            <a:r>
              <a:rPr lang="ko-KR" altLang="en-US" dirty="0"/>
              <a:t>시간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총 음성 개수 </a:t>
            </a:r>
            <a:r>
              <a:rPr lang="en-US" altLang="ko-KR" dirty="0"/>
              <a:t>: 30k </a:t>
            </a:r>
          </a:p>
          <a:p>
            <a:endParaRPr lang="en-US" altLang="ko-KR" dirty="0"/>
          </a:p>
          <a:p>
            <a:r>
              <a:rPr lang="ko-KR" altLang="en-US" dirty="0"/>
              <a:t>총 사진 개수 </a:t>
            </a:r>
            <a:r>
              <a:rPr lang="en-US" altLang="ko-KR" dirty="0"/>
              <a:t>: 30k</a:t>
            </a:r>
            <a:r>
              <a:rPr lang="ko-KR" altLang="en-US" dirty="0"/>
              <a:t> </a:t>
            </a:r>
            <a:r>
              <a:rPr lang="en-US" altLang="ko-KR" dirty="0"/>
              <a:t>*</a:t>
            </a:r>
            <a:r>
              <a:rPr lang="ko-KR" altLang="en-US" dirty="0"/>
              <a:t> </a:t>
            </a:r>
            <a:r>
              <a:rPr lang="en-US" altLang="ko-KR" dirty="0"/>
              <a:t>125</a:t>
            </a:r>
            <a:endParaRPr lang="ko-KR" altLang="en-US" dirty="0"/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0A5E1F7C-EE78-0DA9-D9E2-04203492C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3065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>
              <a:ln w="15875">
                <a:noFill/>
              </a:ln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410546" y="666361"/>
            <a:ext cx="2883079" cy="1192681"/>
            <a:chOff x="177947" y="1170864"/>
            <a:chExt cx="2883079" cy="119268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모델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구조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– W2L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4FF9824-12FB-4D8C-D93F-5E68E07CB948}"/>
              </a:ext>
            </a:extLst>
          </p:cNvPr>
          <p:cNvGrpSpPr/>
          <p:nvPr/>
        </p:nvGrpSpPr>
        <p:grpSpPr>
          <a:xfrm>
            <a:off x="8473242" y="48295"/>
            <a:ext cx="476130" cy="338430"/>
            <a:chOff x="272023" y="1632975"/>
            <a:chExt cx="806673" cy="573378"/>
          </a:xfrm>
        </p:grpSpPr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B9DFD27F-DE30-AFE0-71CF-054C460144DE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대각선 줄무늬 19">
              <a:extLst>
                <a:ext uri="{FF2B5EF4-FFF2-40B4-BE49-F238E27FC236}">
                  <a16:creationId xmlns:a16="http://schemas.microsoft.com/office/drawing/2014/main" id="{B7C6581D-FEFE-CDBF-26F1-2B9EC6F380AD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8" name="Picture 2" descr="Comparison of Coarse mel-spectrogram (top), Predicted mel-spectrogram (middle) and Original melspectrogram (bottom).">
            <a:extLst>
              <a:ext uri="{FF2B5EF4-FFF2-40B4-BE49-F238E27FC236}">
                <a16:creationId xmlns:a16="http://schemas.microsoft.com/office/drawing/2014/main" id="{E7E9687D-2DD4-1F3B-9EA1-7145DA0BCA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" t="-605" r="63624" b="68961"/>
          <a:stretch/>
        </p:blipFill>
        <p:spPr bwMode="auto">
          <a:xfrm>
            <a:off x="838119" y="3918085"/>
            <a:ext cx="2349738" cy="96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703141A-9734-2470-0200-6BDFE34F41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67" r="50000"/>
          <a:stretch/>
        </p:blipFill>
        <p:spPr>
          <a:xfrm>
            <a:off x="820908" y="5202178"/>
            <a:ext cx="2349738" cy="1187400"/>
          </a:xfrm>
          <a:prstGeom prst="rect">
            <a:avLst/>
          </a:prstGeom>
        </p:spPr>
      </p:pic>
      <p:sp>
        <p:nvSpPr>
          <p:cNvPr id="34" name="순서도: 처리 33">
            <a:extLst>
              <a:ext uri="{FF2B5EF4-FFF2-40B4-BE49-F238E27FC236}">
                <a16:creationId xmlns:a16="http://schemas.microsoft.com/office/drawing/2014/main" id="{88341F06-5EE8-C2B2-5665-EB5A3709C62B}"/>
              </a:ext>
            </a:extLst>
          </p:cNvPr>
          <p:cNvSpPr/>
          <p:nvPr/>
        </p:nvSpPr>
        <p:spPr>
          <a:xfrm>
            <a:off x="3598919" y="5380248"/>
            <a:ext cx="1582234" cy="823347"/>
          </a:xfrm>
          <a:prstGeom prst="flowChartProcess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759340-00F3-6854-7E4D-22C49259DFFA}"/>
              </a:ext>
            </a:extLst>
          </p:cNvPr>
          <p:cNvSpPr txBox="1"/>
          <p:nvPr/>
        </p:nvSpPr>
        <p:spPr>
          <a:xfrm>
            <a:off x="3674457" y="5468755"/>
            <a:ext cx="1431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Identity </a:t>
            </a:r>
          </a:p>
          <a:p>
            <a:pPr algn="ct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Encoder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순서도: 처리 36">
            <a:extLst>
              <a:ext uri="{FF2B5EF4-FFF2-40B4-BE49-F238E27FC236}">
                <a16:creationId xmlns:a16="http://schemas.microsoft.com/office/drawing/2014/main" id="{8CA2130C-5641-1046-54D5-0C153D0D584E}"/>
              </a:ext>
            </a:extLst>
          </p:cNvPr>
          <p:cNvSpPr/>
          <p:nvPr/>
        </p:nvSpPr>
        <p:spPr>
          <a:xfrm>
            <a:off x="3598918" y="3991186"/>
            <a:ext cx="1582234" cy="823347"/>
          </a:xfrm>
          <a:prstGeom prst="flowChartProcess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EA9AEA-3A72-C5CA-07D2-DE07ED6E5AD7}"/>
              </a:ext>
            </a:extLst>
          </p:cNvPr>
          <p:cNvSpPr txBox="1"/>
          <p:nvPr/>
        </p:nvSpPr>
        <p:spPr>
          <a:xfrm>
            <a:off x="3547502" y="4075246"/>
            <a:ext cx="1546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Speech </a:t>
            </a:r>
          </a:p>
          <a:p>
            <a:pPr algn="ct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Encoder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B150630B-A9F9-D94D-614C-E707722D61E8}"/>
              </a:ext>
            </a:extLst>
          </p:cNvPr>
          <p:cNvSpPr/>
          <p:nvPr/>
        </p:nvSpPr>
        <p:spPr>
          <a:xfrm>
            <a:off x="5788567" y="4737264"/>
            <a:ext cx="1582235" cy="823347"/>
          </a:xfrm>
          <a:prstGeom prst="flowChartProcess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2BBCF23-1E51-12CD-522F-2AB7321C91FF}"/>
              </a:ext>
            </a:extLst>
          </p:cNvPr>
          <p:cNvSpPr txBox="1"/>
          <p:nvPr/>
        </p:nvSpPr>
        <p:spPr>
          <a:xfrm>
            <a:off x="5488030" y="4854296"/>
            <a:ext cx="2187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Face</a:t>
            </a:r>
          </a:p>
          <a:p>
            <a:pPr algn="ct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Decoder 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48B83625-4523-5BA7-8E0A-EC2712FAA02E}"/>
              </a:ext>
            </a:extLst>
          </p:cNvPr>
          <p:cNvSpPr/>
          <p:nvPr/>
        </p:nvSpPr>
        <p:spPr>
          <a:xfrm>
            <a:off x="301480" y="3822716"/>
            <a:ext cx="7165684" cy="2817774"/>
          </a:xfrm>
          <a:prstGeom prst="roundRect">
            <a:avLst>
              <a:gd name="adj" fmla="val 31543"/>
            </a:avLst>
          </a:prstGeom>
          <a:noFill/>
          <a:ln w="28575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5A74394-756B-529D-E96C-DEDC50C590AB}"/>
              </a:ext>
            </a:extLst>
          </p:cNvPr>
          <p:cNvSpPr txBox="1"/>
          <p:nvPr/>
        </p:nvSpPr>
        <p:spPr>
          <a:xfrm>
            <a:off x="3047619" y="3413006"/>
            <a:ext cx="2684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Generator </a:t>
            </a:r>
            <a:endParaRPr lang="ko-KR" altLang="en-US" sz="20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B24984-62C6-027C-AA48-2A4E09AE2540}"/>
              </a:ext>
            </a:extLst>
          </p:cNvPr>
          <p:cNvSpPr txBox="1"/>
          <p:nvPr/>
        </p:nvSpPr>
        <p:spPr>
          <a:xfrm>
            <a:off x="5803118" y="1216952"/>
            <a:ext cx="2684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Discriminator</a:t>
            </a:r>
            <a:endParaRPr lang="ko-KR" altLang="en-US" sz="2000" b="1" dirty="0"/>
          </a:p>
        </p:txBody>
      </p:sp>
      <p:sp>
        <p:nvSpPr>
          <p:cNvPr id="49" name="순서도: 처리 48">
            <a:extLst>
              <a:ext uri="{FF2B5EF4-FFF2-40B4-BE49-F238E27FC236}">
                <a16:creationId xmlns:a16="http://schemas.microsoft.com/office/drawing/2014/main" id="{05626824-936E-4481-A1AD-59D6433A96BF}"/>
              </a:ext>
            </a:extLst>
          </p:cNvPr>
          <p:cNvSpPr/>
          <p:nvPr/>
        </p:nvSpPr>
        <p:spPr>
          <a:xfrm>
            <a:off x="5851789" y="1719874"/>
            <a:ext cx="1582234" cy="823347"/>
          </a:xfrm>
          <a:prstGeom prst="flowChartProcess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47D9F03-BBDF-A103-0AB3-352CEB164118}"/>
              </a:ext>
            </a:extLst>
          </p:cNvPr>
          <p:cNvSpPr txBox="1"/>
          <p:nvPr/>
        </p:nvSpPr>
        <p:spPr>
          <a:xfrm>
            <a:off x="6003037" y="1911306"/>
            <a:ext cx="2684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Sync-net</a:t>
            </a:r>
            <a:endParaRPr lang="ko-KR" altLang="en-US" sz="2000" b="1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2C5C9CC-D762-8728-C5BD-A22C79D5A69D}"/>
              </a:ext>
            </a:extLst>
          </p:cNvPr>
          <p:cNvCxnSpPr>
            <a:cxnSpLocks/>
            <a:stCxn id="28" idx="3"/>
            <a:endCxn id="37" idx="1"/>
          </p:cNvCxnSpPr>
          <p:nvPr/>
        </p:nvCxnSpPr>
        <p:spPr>
          <a:xfrm>
            <a:off x="3187857" y="4399134"/>
            <a:ext cx="411060" cy="37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A3F5B25-328A-7B71-8762-07854D2717D9}"/>
              </a:ext>
            </a:extLst>
          </p:cNvPr>
          <p:cNvCxnSpPr>
            <a:cxnSpLocks/>
            <a:stCxn id="30" idx="3"/>
            <a:endCxn id="34" idx="1"/>
          </p:cNvCxnSpPr>
          <p:nvPr/>
        </p:nvCxnSpPr>
        <p:spPr>
          <a:xfrm flipV="1">
            <a:off x="3170646" y="5791922"/>
            <a:ext cx="428271" cy="39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논리합 68">
            <a:extLst>
              <a:ext uri="{FF2B5EF4-FFF2-40B4-BE49-F238E27FC236}">
                <a16:creationId xmlns:a16="http://schemas.microsoft.com/office/drawing/2014/main" id="{54940320-CBDE-31F4-AC78-07AD17B3C6BE}"/>
              </a:ext>
            </a:extLst>
          </p:cNvPr>
          <p:cNvSpPr/>
          <p:nvPr/>
        </p:nvSpPr>
        <p:spPr>
          <a:xfrm>
            <a:off x="1851457" y="5684953"/>
            <a:ext cx="288641" cy="288641"/>
          </a:xfrm>
          <a:prstGeom prst="flowChartOr">
            <a:avLst/>
          </a:prstGeom>
          <a:noFill/>
          <a:ln w="28575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64869DA-D45C-E86A-73AE-7EEF64B8DF9E}"/>
              </a:ext>
            </a:extLst>
          </p:cNvPr>
          <p:cNvSpPr txBox="1"/>
          <p:nvPr/>
        </p:nvSpPr>
        <p:spPr>
          <a:xfrm>
            <a:off x="1317051" y="6350221"/>
            <a:ext cx="1730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Channel wise </a:t>
            </a:r>
            <a:endParaRPr lang="ko-KR" altLang="en-US" sz="1400" dirty="0"/>
          </a:p>
        </p:txBody>
      </p:sp>
      <p:sp>
        <p:nvSpPr>
          <p:cNvPr id="73" name="순서도: 논리합 72">
            <a:extLst>
              <a:ext uri="{FF2B5EF4-FFF2-40B4-BE49-F238E27FC236}">
                <a16:creationId xmlns:a16="http://schemas.microsoft.com/office/drawing/2014/main" id="{6633C2DB-41B9-A9B4-5C45-D732F878923B}"/>
              </a:ext>
            </a:extLst>
          </p:cNvPr>
          <p:cNvSpPr/>
          <p:nvPr/>
        </p:nvSpPr>
        <p:spPr>
          <a:xfrm>
            <a:off x="5389686" y="5062521"/>
            <a:ext cx="190344" cy="190344"/>
          </a:xfrm>
          <a:prstGeom prst="flowChartOr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D9B01C36-2EFB-9C56-E43E-A5F3D5D55EAA}"/>
              </a:ext>
            </a:extLst>
          </p:cNvPr>
          <p:cNvCxnSpPr>
            <a:cxnSpLocks/>
            <a:stCxn id="37" idx="3"/>
            <a:endCxn id="40" idx="1"/>
          </p:cNvCxnSpPr>
          <p:nvPr/>
        </p:nvCxnSpPr>
        <p:spPr>
          <a:xfrm>
            <a:off x="5181151" y="4402860"/>
            <a:ext cx="607415" cy="746079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25B590D2-BA13-B9F8-733E-5C5DEB82C697}"/>
              </a:ext>
            </a:extLst>
          </p:cNvPr>
          <p:cNvCxnSpPr>
            <a:cxnSpLocks/>
            <a:stCxn id="34" idx="3"/>
            <a:endCxn id="40" idx="1"/>
          </p:cNvCxnSpPr>
          <p:nvPr/>
        </p:nvCxnSpPr>
        <p:spPr>
          <a:xfrm flipV="1">
            <a:off x="5181151" y="5148939"/>
            <a:ext cx="607415" cy="642983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원호 81">
            <a:extLst>
              <a:ext uri="{FF2B5EF4-FFF2-40B4-BE49-F238E27FC236}">
                <a16:creationId xmlns:a16="http://schemas.microsoft.com/office/drawing/2014/main" id="{FB12CA56-7CBE-7BD4-9647-ABB3D3D00211}"/>
              </a:ext>
            </a:extLst>
          </p:cNvPr>
          <p:cNvSpPr/>
          <p:nvPr/>
        </p:nvSpPr>
        <p:spPr>
          <a:xfrm rot="9688356">
            <a:off x="4658844" y="5615949"/>
            <a:ext cx="2034540" cy="710225"/>
          </a:xfrm>
          <a:prstGeom prst="arc">
            <a:avLst>
              <a:gd name="adj1" fmla="val 10631121"/>
              <a:gd name="adj2" fmla="val 162350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DADBD28-2FD1-E7CB-CEDD-C46EC965B1F6}"/>
              </a:ext>
            </a:extLst>
          </p:cNvPr>
          <p:cNvSpPr txBox="1"/>
          <p:nvPr/>
        </p:nvSpPr>
        <p:spPr>
          <a:xfrm>
            <a:off x="5837118" y="6188677"/>
            <a:ext cx="2684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Skip connection</a:t>
            </a:r>
            <a:endParaRPr lang="ko-KR" altLang="en-US" sz="1600" b="1" dirty="0"/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EC78AEF2-A6BB-34B7-7257-0968D6BDDC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3" t="42" r="25415" b="2603"/>
          <a:stretch/>
        </p:blipFill>
        <p:spPr>
          <a:xfrm>
            <a:off x="8227155" y="4363730"/>
            <a:ext cx="1582234" cy="1560815"/>
          </a:xfrm>
          <a:prstGeom prst="rect">
            <a:avLst/>
          </a:prstGeom>
        </p:spPr>
      </p:pic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9205910-FDDD-11C8-EE5F-0A57375D33D4}"/>
              </a:ext>
            </a:extLst>
          </p:cNvPr>
          <p:cNvCxnSpPr>
            <a:cxnSpLocks/>
            <a:stCxn id="40" idx="3"/>
            <a:endCxn id="85" idx="1"/>
          </p:cNvCxnSpPr>
          <p:nvPr/>
        </p:nvCxnSpPr>
        <p:spPr>
          <a:xfrm flipV="1">
            <a:off x="7370802" y="5144138"/>
            <a:ext cx="856353" cy="4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FA8A4B6D-54E1-B633-8B3C-9EA8C36D1AEF}"/>
              </a:ext>
            </a:extLst>
          </p:cNvPr>
          <p:cNvSpPr txBox="1"/>
          <p:nvPr/>
        </p:nvSpPr>
        <p:spPr>
          <a:xfrm>
            <a:off x="8289650" y="5915031"/>
            <a:ext cx="1438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생성된 이미지</a:t>
            </a:r>
            <a:r>
              <a:rPr lang="en-US" altLang="ko-KR" sz="1400" b="1" dirty="0"/>
              <a:t> </a:t>
            </a:r>
            <a:endParaRPr lang="ko-KR" altLang="en-US" sz="1400" b="1" dirty="0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047DC20E-FFB0-A0AF-2745-3665147B51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7" t="-277" r="75168" b="562"/>
          <a:stretch/>
        </p:blipFill>
        <p:spPr>
          <a:xfrm>
            <a:off x="10230137" y="4381328"/>
            <a:ext cx="1541697" cy="1516105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EE6337B7-ECD4-D2EC-B8CD-1F022FC3D7CE}"/>
              </a:ext>
            </a:extLst>
          </p:cNvPr>
          <p:cNvSpPr txBox="1"/>
          <p:nvPr/>
        </p:nvSpPr>
        <p:spPr>
          <a:xfrm>
            <a:off x="10329396" y="5924545"/>
            <a:ext cx="1438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Ground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Truth</a:t>
            </a:r>
            <a:endParaRPr lang="ko-KR" altLang="en-US" sz="1400" b="1" dirty="0"/>
          </a:p>
        </p:txBody>
      </p:sp>
      <p:sp>
        <p:nvSpPr>
          <p:cNvPr id="98" name="원호 97">
            <a:extLst>
              <a:ext uri="{FF2B5EF4-FFF2-40B4-BE49-F238E27FC236}">
                <a16:creationId xmlns:a16="http://schemas.microsoft.com/office/drawing/2014/main" id="{1CC7286F-66BC-4638-7FFA-5FA0E3A6A90B}"/>
              </a:ext>
            </a:extLst>
          </p:cNvPr>
          <p:cNvSpPr/>
          <p:nvPr/>
        </p:nvSpPr>
        <p:spPr>
          <a:xfrm>
            <a:off x="9114657" y="3959445"/>
            <a:ext cx="2034540" cy="710225"/>
          </a:xfrm>
          <a:prstGeom prst="arc">
            <a:avLst>
              <a:gd name="adj1" fmla="val 10764463"/>
              <a:gd name="adj2" fmla="val 221118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E7CB916-D13C-AC63-ABFE-65996D3B4D4E}"/>
              </a:ext>
            </a:extLst>
          </p:cNvPr>
          <p:cNvSpPr txBox="1"/>
          <p:nvPr/>
        </p:nvSpPr>
        <p:spPr>
          <a:xfrm>
            <a:off x="9581839" y="3570783"/>
            <a:ext cx="149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L1 Loss</a:t>
            </a:r>
            <a:endParaRPr lang="ko-KR" altLang="en-US" dirty="0"/>
          </a:p>
        </p:txBody>
      </p:sp>
      <p:cxnSp>
        <p:nvCxnSpPr>
          <p:cNvPr id="101" name="연결선: 꺾임 100">
            <a:extLst>
              <a:ext uri="{FF2B5EF4-FFF2-40B4-BE49-F238E27FC236}">
                <a16:creationId xmlns:a16="http://schemas.microsoft.com/office/drawing/2014/main" id="{9B4DA76C-6A74-AC92-86B4-E70B00CF98B4}"/>
              </a:ext>
            </a:extLst>
          </p:cNvPr>
          <p:cNvCxnSpPr>
            <a:cxnSpLocks/>
            <a:stCxn id="28" idx="0"/>
            <a:endCxn id="49" idx="1"/>
          </p:cNvCxnSpPr>
          <p:nvPr/>
        </p:nvCxnSpPr>
        <p:spPr>
          <a:xfrm rot="5400000" flipH="1" flipV="1">
            <a:off x="3039120" y="1105417"/>
            <a:ext cx="1786537" cy="383880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2858F9C6-04F9-9976-FD5E-E9AEFB47B68E}"/>
              </a:ext>
            </a:extLst>
          </p:cNvPr>
          <p:cNvCxnSpPr>
            <a:cxnSpLocks/>
            <a:stCxn id="85" idx="0"/>
            <a:endCxn id="49" idx="2"/>
          </p:cNvCxnSpPr>
          <p:nvPr/>
        </p:nvCxnSpPr>
        <p:spPr>
          <a:xfrm rot="16200000" flipV="1">
            <a:off x="6920335" y="2265793"/>
            <a:ext cx="1820509" cy="237536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0CBD2938-E18C-17F3-165B-B4A00AB8A816}"/>
              </a:ext>
            </a:extLst>
          </p:cNvPr>
          <p:cNvSpPr txBox="1"/>
          <p:nvPr/>
        </p:nvSpPr>
        <p:spPr>
          <a:xfrm>
            <a:off x="7524480" y="1971747"/>
            <a:ext cx="149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Sync Loss</a:t>
            </a:r>
            <a:endParaRPr lang="ko-KR" altLang="en-US" dirty="0"/>
          </a:p>
        </p:txBody>
      </p:sp>
      <p:sp>
        <p:nvSpPr>
          <p:cNvPr id="110" name="원호 109">
            <a:extLst>
              <a:ext uri="{FF2B5EF4-FFF2-40B4-BE49-F238E27FC236}">
                <a16:creationId xmlns:a16="http://schemas.microsoft.com/office/drawing/2014/main" id="{1E7DF227-C399-F396-AD46-3806CE1933AB}"/>
              </a:ext>
            </a:extLst>
          </p:cNvPr>
          <p:cNvSpPr/>
          <p:nvPr/>
        </p:nvSpPr>
        <p:spPr>
          <a:xfrm>
            <a:off x="9090597" y="3304838"/>
            <a:ext cx="2034540" cy="1857962"/>
          </a:xfrm>
          <a:prstGeom prst="arc">
            <a:avLst>
              <a:gd name="adj1" fmla="val 10735875"/>
              <a:gd name="adj2" fmla="val 221118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0E7D885-5A04-FD00-6E8B-CD019FDAD770}"/>
              </a:ext>
            </a:extLst>
          </p:cNvPr>
          <p:cNvSpPr txBox="1"/>
          <p:nvPr/>
        </p:nvSpPr>
        <p:spPr>
          <a:xfrm>
            <a:off x="8847424" y="1226973"/>
            <a:ext cx="2684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Discriminator</a:t>
            </a:r>
            <a:endParaRPr lang="ko-KR" altLang="en-US" sz="2000" b="1" dirty="0"/>
          </a:p>
        </p:txBody>
      </p:sp>
      <p:sp>
        <p:nvSpPr>
          <p:cNvPr id="54" name="순서도: 처리 53">
            <a:extLst>
              <a:ext uri="{FF2B5EF4-FFF2-40B4-BE49-F238E27FC236}">
                <a16:creationId xmlns:a16="http://schemas.microsoft.com/office/drawing/2014/main" id="{85826B08-D78E-1A32-298D-76ED3FE8A401}"/>
              </a:ext>
            </a:extLst>
          </p:cNvPr>
          <p:cNvSpPr/>
          <p:nvPr/>
        </p:nvSpPr>
        <p:spPr>
          <a:xfrm>
            <a:off x="8984384" y="1757466"/>
            <a:ext cx="1582234" cy="823347"/>
          </a:xfrm>
          <a:prstGeom prst="flowChartProcess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A40535-D57A-A201-F442-B30AAE55F745}"/>
              </a:ext>
            </a:extLst>
          </p:cNvPr>
          <p:cNvSpPr txBox="1"/>
          <p:nvPr/>
        </p:nvSpPr>
        <p:spPr>
          <a:xfrm>
            <a:off x="9224201" y="1961338"/>
            <a:ext cx="2684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Quality</a:t>
            </a:r>
            <a:endParaRPr lang="ko-KR" altLang="en-US" sz="2000" b="1" dirty="0"/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EF9DF293-DAE8-4B86-7A3F-BBC3EBBF08BC}"/>
              </a:ext>
            </a:extLst>
          </p:cNvPr>
          <p:cNvCxnSpPr>
            <a:cxnSpLocks/>
          </p:cNvCxnSpPr>
          <p:nvPr/>
        </p:nvCxnSpPr>
        <p:spPr>
          <a:xfrm flipV="1">
            <a:off x="10002826" y="2580813"/>
            <a:ext cx="0" cy="641852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4EFE601-9B29-668D-32CC-21946583313A}"/>
              </a:ext>
            </a:extLst>
          </p:cNvPr>
          <p:cNvSpPr txBox="1"/>
          <p:nvPr/>
        </p:nvSpPr>
        <p:spPr>
          <a:xfrm>
            <a:off x="10589478" y="1942008"/>
            <a:ext cx="149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Quality Loss</a:t>
            </a:r>
            <a:endParaRPr lang="ko-KR" altLang="en-US" dirty="0"/>
          </a:p>
        </p:txBody>
      </p: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1C06C53E-9E2B-1D84-AAED-557D2736B707}"/>
              </a:ext>
            </a:extLst>
          </p:cNvPr>
          <p:cNvSpPr/>
          <p:nvPr/>
        </p:nvSpPr>
        <p:spPr>
          <a:xfrm>
            <a:off x="7467164" y="1911306"/>
            <a:ext cx="1293734" cy="498373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사각형: 둥근 모서리 131">
            <a:extLst>
              <a:ext uri="{FF2B5EF4-FFF2-40B4-BE49-F238E27FC236}">
                <a16:creationId xmlns:a16="http://schemas.microsoft.com/office/drawing/2014/main" id="{B946F7A3-8691-7499-A71C-563AD5E07244}"/>
              </a:ext>
            </a:extLst>
          </p:cNvPr>
          <p:cNvSpPr/>
          <p:nvPr/>
        </p:nvSpPr>
        <p:spPr>
          <a:xfrm>
            <a:off x="10588642" y="1840803"/>
            <a:ext cx="1438748" cy="554235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C23C65BC-1555-1B57-854B-09931CFA45E8}"/>
              </a:ext>
            </a:extLst>
          </p:cNvPr>
          <p:cNvSpPr/>
          <p:nvPr/>
        </p:nvSpPr>
        <p:spPr>
          <a:xfrm>
            <a:off x="9432490" y="3475341"/>
            <a:ext cx="1222076" cy="484104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수행의 시작/종료 16">
            <a:extLst>
              <a:ext uri="{FF2B5EF4-FFF2-40B4-BE49-F238E27FC236}">
                <a16:creationId xmlns:a16="http://schemas.microsoft.com/office/drawing/2014/main" id="{BFAEF1F3-4EF4-876C-C9E5-A34F450C8922}"/>
              </a:ext>
            </a:extLst>
          </p:cNvPr>
          <p:cNvSpPr/>
          <p:nvPr/>
        </p:nvSpPr>
        <p:spPr>
          <a:xfrm>
            <a:off x="1953341" y="3817363"/>
            <a:ext cx="96703" cy="100721"/>
          </a:xfrm>
          <a:prstGeom prst="flowChartTerminator">
            <a:avLst/>
          </a:prstGeom>
          <a:solidFill>
            <a:srgbClr val="FCD6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D34E277-EB16-6395-B7E6-3F03ED51DB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29" r="75269"/>
          <a:stretch/>
        </p:blipFill>
        <p:spPr>
          <a:xfrm>
            <a:off x="2556526" y="1013157"/>
            <a:ext cx="1262662" cy="629697"/>
          </a:xfrm>
          <a:prstGeom prst="rect">
            <a:avLst/>
          </a:prstGeom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365DBB4D-5F62-F08B-64B4-28A027195C6A}"/>
              </a:ext>
            </a:extLst>
          </p:cNvPr>
          <p:cNvCxnSpPr>
            <a:cxnSpLocks/>
            <a:stCxn id="21" idx="2"/>
          </p:cNvCxnSpPr>
          <p:nvPr/>
        </p:nvCxnSpPr>
        <p:spPr>
          <a:xfrm rot="16200000" flipH="1">
            <a:off x="4419518" y="411193"/>
            <a:ext cx="200611" cy="266393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순서도: 수행의 시작/종료 31">
            <a:extLst>
              <a:ext uri="{FF2B5EF4-FFF2-40B4-BE49-F238E27FC236}">
                <a16:creationId xmlns:a16="http://schemas.microsoft.com/office/drawing/2014/main" id="{DF433043-A656-851E-69AF-86150DD201E8}"/>
              </a:ext>
            </a:extLst>
          </p:cNvPr>
          <p:cNvSpPr/>
          <p:nvPr/>
        </p:nvSpPr>
        <p:spPr>
          <a:xfrm>
            <a:off x="3142105" y="1630615"/>
            <a:ext cx="96703" cy="100721"/>
          </a:xfrm>
          <a:prstGeom prst="flowChartTerminator">
            <a:avLst/>
          </a:prstGeom>
          <a:solidFill>
            <a:srgbClr val="FCD6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F16A329-3C16-A3C9-BB6F-4FB34A18EC2C}"/>
              </a:ext>
            </a:extLst>
          </p:cNvPr>
          <p:cNvSpPr/>
          <p:nvPr/>
        </p:nvSpPr>
        <p:spPr>
          <a:xfrm>
            <a:off x="1855007" y="2727535"/>
            <a:ext cx="4931121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 dirty="0"/>
              <a:t>기존 모델에 비해 입모양을 정확하게 판독하고자 한다</a:t>
            </a:r>
            <a:r>
              <a:rPr lang="en-US" altLang="ko-KR" sz="1400" b="1" dirty="0"/>
              <a:t>. </a:t>
            </a:r>
          </a:p>
          <a:p>
            <a:pPr marL="742950" indent="-742950" algn="ctr">
              <a:lnSpc>
                <a:spcPct val="150000"/>
              </a:lnSpc>
              <a:buAutoNum type="arabicPeriod"/>
              <a:defRPr/>
            </a:pPr>
            <a:endParaRPr lang="en-US" altLang="ko-KR" sz="1400" b="1" dirty="0"/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8BCA7CCB-FC31-22F8-9AEF-37092ED37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87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83 0.00116 L -0.00039 -0.24931 L 0.3125 -0.24537 " pathEditMode="relative" rAng="0" ptsTypes="AAA">
                                      <p:cBhvr>
                                        <p:cTn id="10" dur="4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17" y="-1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069 L 1.45833E-6 0.02338 L 0.21627 0.02407 L 0.21627 0.02407 " pathEditMode="relative" ptsTypes="AAAA">
                                      <p:cBhvr>
                                        <p:cTn id="14" dur="4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D605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D605"/>
                                      </p:to>
                                    </p:animClr>
                                    <p:set>
                                      <p:cBhvr>
                                        <p:cTn id="41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D605"/>
                                      </p:to>
                                    </p:animClr>
                                    <p:set>
                                      <p:cBhvr>
                                        <p:cTn id="47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D605"/>
                                      </p:to>
                                    </p:animClr>
                                    <p:set>
                                      <p:cBhvr>
                                        <p:cTn id="5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D605"/>
                                      </p:to>
                                    </p:animClr>
                                    <p:set>
                                      <p:cBhvr>
                                        <p:cTn id="5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  <p:bldP spid="132" grpId="0" animBg="1"/>
      <p:bldP spid="133" grpId="0" animBg="1"/>
      <p:bldP spid="17" grpId="0" animBg="1"/>
      <p:bldP spid="17" grpId="1" animBg="1"/>
      <p:bldP spid="32" grpId="0" animBg="1"/>
      <p:bldP spid="32" grpId="1" animBg="1"/>
      <p:bldP spid="32" grpId="2" animBg="1"/>
      <p:bldP spid="42" grpId="0"/>
      <p:bldP spid="42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>
              <a:ln w="15875">
                <a:noFill/>
              </a:ln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410546" y="666361"/>
            <a:ext cx="2883079" cy="1192681"/>
            <a:chOff x="177947" y="1170864"/>
            <a:chExt cx="2883079" cy="119268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문제점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– W2L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4FF9824-12FB-4D8C-D93F-5E68E07CB948}"/>
              </a:ext>
            </a:extLst>
          </p:cNvPr>
          <p:cNvGrpSpPr/>
          <p:nvPr/>
        </p:nvGrpSpPr>
        <p:grpSpPr>
          <a:xfrm>
            <a:off x="8473242" y="48295"/>
            <a:ext cx="476130" cy="338430"/>
            <a:chOff x="272023" y="1632975"/>
            <a:chExt cx="806673" cy="573378"/>
          </a:xfrm>
        </p:grpSpPr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B9DFD27F-DE30-AFE0-71CF-054C460144DE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대각선 줄무늬 19">
              <a:extLst>
                <a:ext uri="{FF2B5EF4-FFF2-40B4-BE49-F238E27FC236}">
                  <a16:creationId xmlns:a16="http://schemas.microsoft.com/office/drawing/2014/main" id="{B7C6581D-FEFE-CDBF-26F1-2B9EC6F380AD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FE5107E-2BCD-D317-5EA7-1F77FF8B7297}"/>
              </a:ext>
            </a:extLst>
          </p:cNvPr>
          <p:cNvGrpSpPr/>
          <p:nvPr/>
        </p:nvGrpSpPr>
        <p:grpSpPr>
          <a:xfrm>
            <a:off x="2151497" y="1809619"/>
            <a:ext cx="6721095" cy="1928969"/>
            <a:chOff x="1966776" y="3285877"/>
            <a:chExt cx="6721095" cy="1928969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67282D2-7EC2-BF10-A6D0-7DC637D22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06546" y="3285877"/>
              <a:ext cx="2815335" cy="151595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CC7C2C6-816E-66A8-7502-CCEA307A5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10599" y="3285877"/>
              <a:ext cx="2977272" cy="1515950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63D4B47-8059-9E9E-C3D2-60A423FEDA4B}"/>
                </a:ext>
              </a:extLst>
            </p:cNvPr>
            <p:cNvSpPr/>
            <p:nvPr/>
          </p:nvSpPr>
          <p:spPr>
            <a:xfrm>
              <a:off x="1966776" y="4765278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Ground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Truth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D735C16-CFD6-0A02-56CD-B3879B20CE99}"/>
                </a:ext>
              </a:extLst>
            </p:cNvPr>
            <p:cNvSpPr/>
            <p:nvPr/>
          </p:nvSpPr>
          <p:spPr>
            <a:xfrm>
              <a:off x="5836422" y="4800822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한국어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음성 적용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C7794A5-F7F2-24A3-4C29-5F150714F746}"/>
              </a:ext>
            </a:extLst>
          </p:cNvPr>
          <p:cNvSpPr txBox="1"/>
          <p:nvPr/>
        </p:nvSpPr>
        <p:spPr>
          <a:xfrm>
            <a:off x="2515793" y="917064"/>
            <a:ext cx="63028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W2L 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한국어 적용시 생기는 문제점 </a:t>
            </a:r>
            <a:endParaRPr lang="ko-KR" altLang="en-US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34CC3B-3B6F-FB40-251A-BE8C8C6E36E6}"/>
              </a:ext>
            </a:extLst>
          </p:cNvPr>
          <p:cNvSpPr txBox="1"/>
          <p:nvPr/>
        </p:nvSpPr>
        <p:spPr>
          <a:xfrm>
            <a:off x="2016823" y="1450368"/>
            <a:ext cx="3231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이빨이 생성되지 않음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7A9D38-3664-1B1E-0BD8-C49B22D5AD0C}"/>
              </a:ext>
            </a:extLst>
          </p:cNvPr>
          <p:cNvSpPr txBox="1"/>
          <p:nvPr/>
        </p:nvSpPr>
        <p:spPr>
          <a:xfrm>
            <a:off x="2355037" y="3855808"/>
            <a:ext cx="3231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한국어 입모양이 맞지 않음</a:t>
            </a:r>
          </a:p>
        </p:txBody>
      </p:sp>
      <p:pic>
        <p:nvPicPr>
          <p:cNvPr id="32" name="일론머스크_원본">
            <a:hlinkClick r:id="" action="ppaction://media"/>
            <a:extLst>
              <a:ext uri="{FF2B5EF4-FFF2-40B4-BE49-F238E27FC236}">
                <a16:creationId xmlns:a16="http://schemas.microsoft.com/office/drawing/2014/main" id="{E30B8075-DF4B-6C2D-DA55-1386C34AF5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16823" y="4296902"/>
            <a:ext cx="4288705" cy="2412397"/>
          </a:xfrm>
          <a:prstGeom prst="rect">
            <a:avLst/>
          </a:prstGeom>
        </p:spPr>
      </p:pic>
      <p:pic>
        <p:nvPicPr>
          <p:cNvPr id="33" name="일론머스크_tuning">
            <a:hlinkClick r:id="" action="ppaction://media"/>
            <a:extLst>
              <a:ext uri="{FF2B5EF4-FFF2-40B4-BE49-F238E27FC236}">
                <a16:creationId xmlns:a16="http://schemas.microsoft.com/office/drawing/2014/main" id="{D1B6EB8B-737E-4EBD-E325-386EEF15B4F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409774" y="4296902"/>
            <a:ext cx="4288705" cy="2412397"/>
          </a:xfrm>
          <a:prstGeom prst="rect">
            <a:avLst/>
          </a:prstGeom>
        </p:spPr>
      </p:pic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368BEDE6-B359-DB54-AEE4-E2BCF497E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77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5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963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722189" y="144859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endParaRPr lang="ko-KR" altLang="en-US" sz="16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F575E5-0A42-9EDC-B228-A213344706D2}"/>
              </a:ext>
            </a:extLst>
          </p:cNvPr>
          <p:cNvSpPr/>
          <p:nvPr/>
        </p:nvSpPr>
        <p:spPr>
          <a:xfrm>
            <a:off x="8937281" y="227670"/>
            <a:ext cx="928077" cy="4242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>
              <a:defRPr/>
            </a:pPr>
            <a:r>
              <a:rPr lang="ko-KR" altLang="en-US" sz="14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환경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DF1E245-3F94-E9A3-909F-85B6124C8BFF}"/>
              </a:ext>
            </a:extLst>
          </p:cNvPr>
          <p:cNvSpPr/>
          <p:nvPr/>
        </p:nvSpPr>
        <p:spPr>
          <a:xfrm>
            <a:off x="9865358" y="227670"/>
            <a:ext cx="928077" cy="4242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>
              <a:defRPr/>
            </a:pPr>
            <a:r>
              <a:rPr lang="ko-KR" altLang="en-US" sz="14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구조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759F19-C59E-3DB7-F647-815F52DEE2F7}"/>
              </a:ext>
            </a:extLst>
          </p:cNvPr>
          <p:cNvSpPr/>
          <p:nvPr/>
        </p:nvSpPr>
        <p:spPr>
          <a:xfrm>
            <a:off x="10793435" y="227670"/>
            <a:ext cx="928077" cy="4242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>
              <a:defRPr/>
            </a:pPr>
            <a:r>
              <a:rPr lang="ko-KR" altLang="en-US" sz="14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기대효과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734821-BBFD-0620-2F5F-E174C3C88097}"/>
              </a:ext>
            </a:extLst>
          </p:cNvPr>
          <p:cNvSpPr/>
          <p:nvPr/>
        </p:nvSpPr>
        <p:spPr>
          <a:xfrm>
            <a:off x="8009204" y="227670"/>
            <a:ext cx="928077" cy="4242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>
              <a:defRPr/>
            </a:pPr>
            <a:r>
              <a:rPr lang="ko-KR" altLang="en-US" sz="14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B3AB99-C4F7-9883-A853-D8B72450CAB8}"/>
              </a:ext>
            </a:extLst>
          </p:cNvPr>
          <p:cNvSpPr/>
          <p:nvPr/>
        </p:nvSpPr>
        <p:spPr>
          <a:xfrm>
            <a:off x="7081127" y="227670"/>
            <a:ext cx="928077" cy="4242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>
              <a:defRPr/>
            </a:pPr>
            <a:r>
              <a:rPr lang="ko-KR" altLang="en-US" sz="14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배경</a:t>
            </a:r>
          </a:p>
        </p:txBody>
      </p:sp>
      <p:grpSp>
        <p:nvGrpSpPr>
          <p:cNvPr id="1086" name="그룹 1085">
            <a:extLst>
              <a:ext uri="{FF2B5EF4-FFF2-40B4-BE49-F238E27FC236}">
                <a16:creationId xmlns:a16="http://schemas.microsoft.com/office/drawing/2014/main" id="{E6071983-B828-8F6C-7E5B-9F0BD19227E7}"/>
              </a:ext>
            </a:extLst>
          </p:cNvPr>
          <p:cNvGrpSpPr/>
          <p:nvPr/>
        </p:nvGrpSpPr>
        <p:grpSpPr>
          <a:xfrm>
            <a:off x="7532908" y="49124"/>
            <a:ext cx="476130" cy="338430"/>
            <a:chOff x="272023" y="1632975"/>
            <a:chExt cx="806673" cy="573378"/>
          </a:xfrm>
        </p:grpSpPr>
        <p:sp>
          <p:nvSpPr>
            <p:cNvPr id="1083" name="대각선 줄무늬 1082">
              <a:extLst>
                <a:ext uri="{FF2B5EF4-FFF2-40B4-BE49-F238E27FC236}">
                  <a16:creationId xmlns:a16="http://schemas.microsoft.com/office/drawing/2014/main" id="{12511B0A-3FA0-2DE2-7F69-5D43569B1E37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84" name="대각선 줄무늬 1083">
              <a:extLst>
                <a:ext uri="{FF2B5EF4-FFF2-40B4-BE49-F238E27FC236}">
                  <a16:creationId xmlns:a16="http://schemas.microsoft.com/office/drawing/2014/main" id="{AC04A800-0D32-9EBD-FBB4-18012EAFE14D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B9F1AF7-27A7-2506-F27B-0918893DFF3D}"/>
              </a:ext>
            </a:extLst>
          </p:cNvPr>
          <p:cNvGrpSpPr/>
          <p:nvPr/>
        </p:nvGrpSpPr>
        <p:grpSpPr>
          <a:xfrm>
            <a:off x="1577610" y="1011801"/>
            <a:ext cx="9540055" cy="4099460"/>
            <a:chOff x="1577610" y="1011801"/>
            <a:chExt cx="9540055" cy="4099460"/>
          </a:xfrm>
        </p:grpSpPr>
        <p:grpSp>
          <p:nvGrpSpPr>
            <p:cNvPr id="1080" name="그룹 1079">
              <a:extLst>
                <a:ext uri="{FF2B5EF4-FFF2-40B4-BE49-F238E27FC236}">
                  <a16:creationId xmlns:a16="http://schemas.microsoft.com/office/drawing/2014/main" id="{B05EBA3E-F6E0-93FE-87C9-652999D8987E}"/>
                </a:ext>
              </a:extLst>
            </p:cNvPr>
            <p:cNvGrpSpPr/>
            <p:nvPr/>
          </p:nvGrpSpPr>
          <p:grpSpPr>
            <a:xfrm>
              <a:off x="1577610" y="1011801"/>
              <a:ext cx="9540055" cy="4099460"/>
              <a:chOff x="1335018" y="1011801"/>
              <a:chExt cx="9540055" cy="4099460"/>
            </a:xfrm>
          </p:grpSpPr>
          <p:grpSp>
            <p:nvGrpSpPr>
              <p:cNvPr id="1077" name="그룹 1076">
                <a:extLst>
                  <a:ext uri="{FF2B5EF4-FFF2-40B4-BE49-F238E27FC236}">
                    <a16:creationId xmlns:a16="http://schemas.microsoft.com/office/drawing/2014/main" id="{821F8792-4E13-739F-3744-2E534391106F}"/>
                  </a:ext>
                </a:extLst>
              </p:cNvPr>
              <p:cNvGrpSpPr/>
              <p:nvPr/>
            </p:nvGrpSpPr>
            <p:grpSpPr>
              <a:xfrm>
                <a:off x="1335018" y="1011801"/>
                <a:ext cx="9540055" cy="4099460"/>
                <a:chOff x="1335018" y="1161091"/>
                <a:chExt cx="9540055" cy="4099460"/>
              </a:xfrm>
            </p:grpSpPr>
            <p:grpSp>
              <p:nvGrpSpPr>
                <p:cNvPr id="1063" name="그룹 1062">
                  <a:extLst>
                    <a:ext uri="{FF2B5EF4-FFF2-40B4-BE49-F238E27FC236}">
                      <a16:creationId xmlns:a16="http://schemas.microsoft.com/office/drawing/2014/main" id="{5E2F114F-BC06-2D5C-513B-578E54701DD5}"/>
                    </a:ext>
                  </a:extLst>
                </p:cNvPr>
                <p:cNvGrpSpPr/>
                <p:nvPr/>
              </p:nvGrpSpPr>
              <p:grpSpPr>
                <a:xfrm>
                  <a:off x="1335018" y="1161091"/>
                  <a:ext cx="9540055" cy="4099460"/>
                  <a:chOff x="201157" y="886868"/>
                  <a:chExt cx="9540055" cy="4099460"/>
                </a:xfrm>
              </p:grpSpPr>
              <p:sp>
                <p:nvSpPr>
                  <p:cNvPr id="1052" name="직사각형 1051">
                    <a:extLst>
                      <a:ext uri="{FF2B5EF4-FFF2-40B4-BE49-F238E27FC236}">
                        <a16:creationId xmlns:a16="http://schemas.microsoft.com/office/drawing/2014/main" id="{D31D90A7-0367-A80E-210C-F840F0810E08}"/>
                      </a:ext>
                    </a:extLst>
                  </p:cNvPr>
                  <p:cNvSpPr/>
                  <p:nvPr/>
                </p:nvSpPr>
                <p:spPr>
                  <a:xfrm>
                    <a:off x="8287289" y="3370031"/>
                    <a:ext cx="83574" cy="574544"/>
                  </a:xfrm>
                  <a:prstGeom prst="rect">
                    <a:avLst/>
                  </a:prstGeom>
                  <a:solidFill>
                    <a:srgbClr val="FCD60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51" name="직사각형 1050">
                    <a:extLst>
                      <a:ext uri="{FF2B5EF4-FFF2-40B4-BE49-F238E27FC236}">
                        <a16:creationId xmlns:a16="http://schemas.microsoft.com/office/drawing/2014/main" id="{A8300066-DE5E-70A2-3742-EDB93F4969D7}"/>
                      </a:ext>
                    </a:extLst>
                  </p:cNvPr>
                  <p:cNvSpPr/>
                  <p:nvPr/>
                </p:nvSpPr>
                <p:spPr>
                  <a:xfrm>
                    <a:off x="7776258" y="3163401"/>
                    <a:ext cx="83574" cy="781175"/>
                  </a:xfrm>
                  <a:prstGeom prst="rect">
                    <a:avLst/>
                  </a:prstGeom>
                  <a:solidFill>
                    <a:srgbClr val="FCD60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50" name="직사각형 1049">
                    <a:extLst>
                      <a:ext uri="{FF2B5EF4-FFF2-40B4-BE49-F238E27FC236}">
                        <a16:creationId xmlns:a16="http://schemas.microsoft.com/office/drawing/2014/main" id="{397BA635-0862-4DCE-6442-5C01D17B608A}"/>
                      </a:ext>
                    </a:extLst>
                  </p:cNvPr>
                  <p:cNvSpPr/>
                  <p:nvPr/>
                </p:nvSpPr>
                <p:spPr>
                  <a:xfrm>
                    <a:off x="7243084" y="2908791"/>
                    <a:ext cx="83574" cy="781175"/>
                  </a:xfrm>
                  <a:prstGeom prst="rect">
                    <a:avLst/>
                  </a:prstGeom>
                  <a:solidFill>
                    <a:srgbClr val="FCD60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49" name="직사각형 1048">
                    <a:extLst>
                      <a:ext uri="{FF2B5EF4-FFF2-40B4-BE49-F238E27FC236}">
                        <a16:creationId xmlns:a16="http://schemas.microsoft.com/office/drawing/2014/main" id="{38BBEB90-AECD-C41A-0F89-7F1AAD98211C}"/>
                      </a:ext>
                    </a:extLst>
                  </p:cNvPr>
                  <p:cNvSpPr/>
                  <p:nvPr/>
                </p:nvSpPr>
                <p:spPr>
                  <a:xfrm>
                    <a:off x="6720111" y="2653986"/>
                    <a:ext cx="83574" cy="781175"/>
                  </a:xfrm>
                  <a:prstGeom prst="rect">
                    <a:avLst/>
                  </a:prstGeom>
                  <a:solidFill>
                    <a:srgbClr val="FCD60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48" name="직사각형 1047">
                    <a:extLst>
                      <a:ext uri="{FF2B5EF4-FFF2-40B4-BE49-F238E27FC236}">
                        <a16:creationId xmlns:a16="http://schemas.microsoft.com/office/drawing/2014/main" id="{4D0CC3FF-BEA1-F9A0-FEB5-56EAE33B6ADE}"/>
                      </a:ext>
                    </a:extLst>
                  </p:cNvPr>
                  <p:cNvSpPr/>
                  <p:nvPr/>
                </p:nvSpPr>
                <p:spPr>
                  <a:xfrm>
                    <a:off x="6196382" y="2649019"/>
                    <a:ext cx="83574" cy="1065078"/>
                  </a:xfrm>
                  <a:prstGeom prst="rect">
                    <a:avLst/>
                  </a:prstGeom>
                  <a:solidFill>
                    <a:srgbClr val="FCD60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47" name="직사각형 1046">
                    <a:extLst>
                      <a:ext uri="{FF2B5EF4-FFF2-40B4-BE49-F238E27FC236}">
                        <a16:creationId xmlns:a16="http://schemas.microsoft.com/office/drawing/2014/main" id="{35BC8128-7434-6011-6635-340B05D685C2}"/>
                      </a:ext>
                    </a:extLst>
                  </p:cNvPr>
                  <p:cNvSpPr/>
                  <p:nvPr/>
                </p:nvSpPr>
                <p:spPr>
                  <a:xfrm>
                    <a:off x="5667633" y="2559663"/>
                    <a:ext cx="83574" cy="1166521"/>
                  </a:xfrm>
                  <a:prstGeom prst="rect">
                    <a:avLst/>
                  </a:prstGeom>
                  <a:solidFill>
                    <a:srgbClr val="FCD60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46" name="직사각형 1045">
                    <a:extLst>
                      <a:ext uri="{FF2B5EF4-FFF2-40B4-BE49-F238E27FC236}">
                        <a16:creationId xmlns:a16="http://schemas.microsoft.com/office/drawing/2014/main" id="{A0AAC4B0-A671-3F4D-D8C5-A5DB063E395C}"/>
                      </a:ext>
                    </a:extLst>
                  </p:cNvPr>
                  <p:cNvSpPr/>
                  <p:nvPr/>
                </p:nvSpPr>
                <p:spPr>
                  <a:xfrm>
                    <a:off x="5150645" y="2518753"/>
                    <a:ext cx="83574" cy="1166521"/>
                  </a:xfrm>
                  <a:prstGeom prst="rect">
                    <a:avLst/>
                  </a:prstGeom>
                  <a:solidFill>
                    <a:srgbClr val="FCD60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45" name="직사각형 1044">
                    <a:extLst>
                      <a:ext uri="{FF2B5EF4-FFF2-40B4-BE49-F238E27FC236}">
                        <a16:creationId xmlns:a16="http://schemas.microsoft.com/office/drawing/2014/main" id="{F1B6A12D-3DCF-0F2E-82A9-E9D98004595A}"/>
                      </a:ext>
                    </a:extLst>
                  </p:cNvPr>
                  <p:cNvSpPr/>
                  <p:nvPr/>
                </p:nvSpPr>
                <p:spPr>
                  <a:xfrm>
                    <a:off x="4616508" y="2426355"/>
                    <a:ext cx="83574" cy="1449267"/>
                  </a:xfrm>
                  <a:prstGeom prst="rect">
                    <a:avLst/>
                  </a:prstGeom>
                  <a:solidFill>
                    <a:srgbClr val="FCD60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44" name="직사각형 1043">
                    <a:extLst>
                      <a:ext uri="{FF2B5EF4-FFF2-40B4-BE49-F238E27FC236}">
                        <a16:creationId xmlns:a16="http://schemas.microsoft.com/office/drawing/2014/main" id="{3A0BA837-9003-A55B-DBC0-AB0D47CF4F1F}"/>
                      </a:ext>
                    </a:extLst>
                  </p:cNvPr>
                  <p:cNvSpPr/>
                  <p:nvPr/>
                </p:nvSpPr>
                <p:spPr>
                  <a:xfrm>
                    <a:off x="4104609" y="2313725"/>
                    <a:ext cx="83574" cy="1539471"/>
                  </a:xfrm>
                  <a:prstGeom prst="rect">
                    <a:avLst/>
                  </a:prstGeom>
                  <a:solidFill>
                    <a:srgbClr val="FCD60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43" name="직사각형 1042">
                    <a:extLst>
                      <a:ext uri="{FF2B5EF4-FFF2-40B4-BE49-F238E27FC236}">
                        <a16:creationId xmlns:a16="http://schemas.microsoft.com/office/drawing/2014/main" id="{71B2D321-9F12-EB47-F451-14F3925B7D9E}"/>
                      </a:ext>
                    </a:extLst>
                  </p:cNvPr>
                  <p:cNvSpPr/>
                  <p:nvPr/>
                </p:nvSpPr>
                <p:spPr>
                  <a:xfrm>
                    <a:off x="3568073" y="2313725"/>
                    <a:ext cx="83574" cy="1487601"/>
                  </a:xfrm>
                  <a:prstGeom prst="rect">
                    <a:avLst/>
                  </a:prstGeom>
                  <a:solidFill>
                    <a:srgbClr val="FCD60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41" name="직사각형 1040">
                    <a:extLst>
                      <a:ext uri="{FF2B5EF4-FFF2-40B4-BE49-F238E27FC236}">
                        <a16:creationId xmlns:a16="http://schemas.microsoft.com/office/drawing/2014/main" id="{5D67A817-B8D1-96CD-C820-6236F5CCC11C}"/>
                      </a:ext>
                    </a:extLst>
                  </p:cNvPr>
                  <p:cNvSpPr/>
                  <p:nvPr/>
                </p:nvSpPr>
                <p:spPr>
                  <a:xfrm>
                    <a:off x="3061893" y="2175032"/>
                    <a:ext cx="83574" cy="1016051"/>
                  </a:xfrm>
                  <a:prstGeom prst="rect">
                    <a:avLst/>
                  </a:prstGeom>
                  <a:solidFill>
                    <a:srgbClr val="FCD60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40" name="직사각형 1039">
                    <a:extLst>
                      <a:ext uri="{FF2B5EF4-FFF2-40B4-BE49-F238E27FC236}">
                        <a16:creationId xmlns:a16="http://schemas.microsoft.com/office/drawing/2014/main" id="{B0545C37-4644-F26A-F36A-82031A18E9BA}"/>
                      </a:ext>
                    </a:extLst>
                  </p:cNvPr>
                  <p:cNvSpPr/>
                  <p:nvPr/>
                </p:nvSpPr>
                <p:spPr>
                  <a:xfrm>
                    <a:off x="2524194" y="2192744"/>
                    <a:ext cx="83574" cy="1352364"/>
                  </a:xfrm>
                  <a:prstGeom prst="rect">
                    <a:avLst/>
                  </a:prstGeom>
                  <a:solidFill>
                    <a:srgbClr val="FCD60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39" name="직사각형 1038">
                    <a:extLst>
                      <a:ext uri="{FF2B5EF4-FFF2-40B4-BE49-F238E27FC236}">
                        <a16:creationId xmlns:a16="http://schemas.microsoft.com/office/drawing/2014/main" id="{CBC29051-D748-F200-5C61-1C88011EA293}"/>
                      </a:ext>
                    </a:extLst>
                  </p:cNvPr>
                  <p:cNvSpPr/>
                  <p:nvPr/>
                </p:nvSpPr>
                <p:spPr>
                  <a:xfrm>
                    <a:off x="2016334" y="2081421"/>
                    <a:ext cx="83574" cy="1487601"/>
                  </a:xfrm>
                  <a:prstGeom prst="rect">
                    <a:avLst/>
                  </a:prstGeom>
                  <a:solidFill>
                    <a:srgbClr val="FCD60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38" name="직사각형 1037">
                    <a:extLst>
                      <a:ext uri="{FF2B5EF4-FFF2-40B4-BE49-F238E27FC236}">
                        <a16:creationId xmlns:a16="http://schemas.microsoft.com/office/drawing/2014/main" id="{FC1486C5-3BFA-CE2F-5BA1-51A4C503EBD8}"/>
                      </a:ext>
                    </a:extLst>
                  </p:cNvPr>
                  <p:cNvSpPr/>
                  <p:nvPr/>
                </p:nvSpPr>
                <p:spPr>
                  <a:xfrm>
                    <a:off x="1486361" y="1949211"/>
                    <a:ext cx="83574" cy="1487601"/>
                  </a:xfrm>
                  <a:prstGeom prst="rect">
                    <a:avLst/>
                  </a:prstGeom>
                  <a:solidFill>
                    <a:srgbClr val="FCD60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37" name="직사각형 1036">
                    <a:extLst>
                      <a:ext uri="{FF2B5EF4-FFF2-40B4-BE49-F238E27FC236}">
                        <a16:creationId xmlns:a16="http://schemas.microsoft.com/office/drawing/2014/main" id="{20A586B1-C94D-4A94-6283-AABE19B6E2D7}"/>
                      </a:ext>
                    </a:extLst>
                  </p:cNvPr>
                  <p:cNvSpPr/>
                  <p:nvPr/>
                </p:nvSpPr>
                <p:spPr>
                  <a:xfrm>
                    <a:off x="971769" y="1856813"/>
                    <a:ext cx="83574" cy="2395796"/>
                  </a:xfrm>
                  <a:prstGeom prst="rect">
                    <a:avLst/>
                  </a:prstGeom>
                  <a:solidFill>
                    <a:srgbClr val="FCD60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923CF28E-D309-7002-4AED-5D9198557BE0}"/>
                      </a:ext>
                    </a:extLst>
                  </p:cNvPr>
                  <p:cNvSpPr txBox="1"/>
                  <p:nvPr/>
                </p:nvSpPr>
                <p:spPr>
                  <a:xfrm>
                    <a:off x="363877" y="886868"/>
                    <a:ext cx="5423163" cy="4076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>
                        <a:ea typeface="Tmon몬소리 Black" panose="02000A03000000000000"/>
                      </a:rPr>
                      <a:t>&lt; OECD </a:t>
                    </a:r>
                    <a:r>
                      <a:rPr lang="ko-KR" altLang="en-US" dirty="0">
                        <a:ea typeface="Tmon몬소리 Black" panose="02000A03000000000000"/>
                      </a:rPr>
                      <a:t>세대 간 디지털 숙련도 격차 </a:t>
                    </a:r>
                    <a:r>
                      <a:rPr lang="en-US" altLang="ko-KR" dirty="0">
                        <a:ea typeface="Tmon몬소리 Black" panose="02000A03000000000000"/>
                      </a:rPr>
                      <a:t>&gt;</a:t>
                    </a:r>
                    <a:endParaRPr lang="ko-KR" altLang="en-US" dirty="0">
                      <a:ea typeface="Tmon몬소리 Black" panose="02000A03000000000000"/>
                    </a:endParaRPr>
                  </a:p>
                </p:txBody>
              </p:sp>
              <p:cxnSp>
                <p:nvCxnSpPr>
                  <p:cNvPr id="4" name="직선 연결선 3">
                    <a:extLst>
                      <a:ext uri="{FF2B5EF4-FFF2-40B4-BE49-F238E27FC236}">
                        <a16:creationId xmlns:a16="http://schemas.microsoft.com/office/drawing/2014/main" id="{A35D1FB1-297A-A71F-FC5A-F5481F14A4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05734" y="1330525"/>
                    <a:ext cx="0" cy="3170353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직선 연결선 8">
                    <a:extLst>
                      <a:ext uri="{FF2B5EF4-FFF2-40B4-BE49-F238E27FC236}">
                        <a16:creationId xmlns:a16="http://schemas.microsoft.com/office/drawing/2014/main" id="{22821CB2-4C10-209A-5D23-55778FA6CE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05734" y="4500878"/>
                    <a:ext cx="8387311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직사각형 21">
                    <a:extLst>
                      <a:ext uri="{FF2B5EF4-FFF2-40B4-BE49-F238E27FC236}">
                        <a16:creationId xmlns:a16="http://schemas.microsoft.com/office/drawing/2014/main" id="{A5BD12CF-5D2A-CC98-DF22-E01DFAE6A74B}"/>
                      </a:ext>
                    </a:extLst>
                  </p:cNvPr>
                  <p:cNvSpPr/>
                  <p:nvPr/>
                </p:nvSpPr>
                <p:spPr>
                  <a:xfrm>
                    <a:off x="201954" y="1442869"/>
                    <a:ext cx="503760" cy="40761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/>
                        </a:solidFill>
                        <a:ea typeface="Tmon몬소리 Black" panose="02000A03000000000000"/>
                      </a:rPr>
                      <a:t>70</a:t>
                    </a:r>
                    <a:endParaRPr lang="ko-KR" altLang="en-US" sz="900" dirty="0">
                      <a:solidFill>
                        <a:schemeClr val="tx1"/>
                      </a:solidFill>
                      <a:ea typeface="Tmon몬소리 Black" panose="02000A03000000000000"/>
                    </a:endParaRPr>
                  </a:p>
                </p:txBody>
              </p:sp>
              <p:sp>
                <p:nvSpPr>
                  <p:cNvPr id="23" name="직사각형 22">
                    <a:extLst>
                      <a:ext uri="{FF2B5EF4-FFF2-40B4-BE49-F238E27FC236}">
                        <a16:creationId xmlns:a16="http://schemas.microsoft.com/office/drawing/2014/main" id="{B542DECF-3616-70F3-5821-F203D92072E0}"/>
                      </a:ext>
                    </a:extLst>
                  </p:cNvPr>
                  <p:cNvSpPr/>
                  <p:nvPr/>
                </p:nvSpPr>
                <p:spPr>
                  <a:xfrm>
                    <a:off x="201954" y="1851033"/>
                    <a:ext cx="503760" cy="40761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/>
                        </a:solidFill>
                        <a:ea typeface="Tmon몬소리 Black" panose="02000A03000000000000"/>
                      </a:rPr>
                      <a:t>60</a:t>
                    </a:r>
                    <a:endParaRPr lang="ko-KR" altLang="en-US" sz="900" dirty="0">
                      <a:solidFill>
                        <a:schemeClr val="tx1"/>
                      </a:solidFill>
                      <a:ea typeface="Tmon몬소리 Black" panose="02000A03000000000000"/>
                    </a:endParaRPr>
                  </a:p>
                </p:txBody>
              </p:sp>
              <p:sp>
                <p:nvSpPr>
                  <p:cNvPr id="24" name="직사각형 23">
                    <a:extLst>
                      <a:ext uri="{FF2B5EF4-FFF2-40B4-BE49-F238E27FC236}">
                        <a16:creationId xmlns:a16="http://schemas.microsoft.com/office/drawing/2014/main" id="{0B11DEFF-6FC8-B2D4-3235-0FED91D67C2C}"/>
                      </a:ext>
                    </a:extLst>
                  </p:cNvPr>
                  <p:cNvSpPr/>
                  <p:nvPr/>
                </p:nvSpPr>
                <p:spPr>
                  <a:xfrm>
                    <a:off x="201158" y="2257421"/>
                    <a:ext cx="503760" cy="40761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/>
                        </a:solidFill>
                        <a:ea typeface="Tmon몬소리 Black" panose="02000A03000000000000"/>
                      </a:rPr>
                      <a:t>50</a:t>
                    </a:r>
                    <a:endParaRPr lang="ko-KR" altLang="en-US" sz="900" dirty="0">
                      <a:solidFill>
                        <a:schemeClr val="tx1"/>
                      </a:solidFill>
                      <a:ea typeface="Tmon몬소리 Black" panose="02000A03000000000000"/>
                    </a:endParaRPr>
                  </a:p>
                </p:txBody>
              </p:sp>
              <p:sp>
                <p:nvSpPr>
                  <p:cNvPr id="25" name="직사각형 24">
                    <a:extLst>
                      <a:ext uri="{FF2B5EF4-FFF2-40B4-BE49-F238E27FC236}">
                        <a16:creationId xmlns:a16="http://schemas.microsoft.com/office/drawing/2014/main" id="{ABE22D70-C223-FA6B-7908-972AE3579D52}"/>
                      </a:ext>
                    </a:extLst>
                  </p:cNvPr>
                  <p:cNvSpPr/>
                  <p:nvPr/>
                </p:nvSpPr>
                <p:spPr>
                  <a:xfrm>
                    <a:off x="201316" y="2668472"/>
                    <a:ext cx="503760" cy="40761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/>
                        </a:solidFill>
                        <a:ea typeface="Tmon몬소리 Black" panose="02000A03000000000000"/>
                      </a:rPr>
                      <a:t>40</a:t>
                    </a:r>
                    <a:endParaRPr lang="ko-KR" altLang="en-US" sz="900" dirty="0">
                      <a:solidFill>
                        <a:schemeClr val="tx1"/>
                      </a:solidFill>
                      <a:ea typeface="Tmon몬소리 Black" panose="02000A03000000000000"/>
                    </a:endParaRPr>
                  </a:p>
                </p:txBody>
              </p:sp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3731E8EF-7652-81EF-E62F-9E5ED9C16E69}"/>
                      </a:ext>
                    </a:extLst>
                  </p:cNvPr>
                  <p:cNvSpPr/>
                  <p:nvPr/>
                </p:nvSpPr>
                <p:spPr>
                  <a:xfrm>
                    <a:off x="201157" y="3073715"/>
                    <a:ext cx="503760" cy="40761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/>
                        </a:solidFill>
                        <a:ea typeface="Tmon몬소리 Black" panose="02000A03000000000000"/>
                      </a:rPr>
                      <a:t>30</a:t>
                    </a:r>
                    <a:endParaRPr lang="ko-KR" altLang="en-US" sz="900" dirty="0">
                      <a:solidFill>
                        <a:schemeClr val="tx1"/>
                      </a:solidFill>
                      <a:ea typeface="Tmon몬소리 Black" panose="02000A03000000000000"/>
                    </a:endParaRPr>
                  </a:p>
                </p:txBody>
              </p:sp>
              <p:sp>
                <p:nvSpPr>
                  <p:cNvPr id="30" name="직사각형 29">
                    <a:extLst>
                      <a:ext uri="{FF2B5EF4-FFF2-40B4-BE49-F238E27FC236}">
                        <a16:creationId xmlns:a16="http://schemas.microsoft.com/office/drawing/2014/main" id="{9735A1FB-A652-19D3-76C7-F5C8DBE9A0B3}"/>
                      </a:ext>
                    </a:extLst>
                  </p:cNvPr>
                  <p:cNvSpPr/>
                  <p:nvPr/>
                </p:nvSpPr>
                <p:spPr>
                  <a:xfrm>
                    <a:off x="201979" y="3481976"/>
                    <a:ext cx="503760" cy="40761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/>
                        </a:solidFill>
                        <a:ea typeface="Tmon몬소리 Black" panose="02000A03000000000000"/>
                      </a:rPr>
                      <a:t>20</a:t>
                    </a:r>
                    <a:endParaRPr lang="ko-KR" altLang="en-US" sz="900" dirty="0">
                      <a:solidFill>
                        <a:schemeClr val="tx1"/>
                      </a:solidFill>
                      <a:ea typeface="Tmon몬소리 Black" panose="02000A03000000000000"/>
                    </a:endParaRPr>
                  </a:p>
                </p:txBody>
              </p:sp>
              <p:sp>
                <p:nvSpPr>
                  <p:cNvPr id="31" name="직사각형 30">
                    <a:extLst>
                      <a:ext uri="{FF2B5EF4-FFF2-40B4-BE49-F238E27FC236}">
                        <a16:creationId xmlns:a16="http://schemas.microsoft.com/office/drawing/2014/main" id="{BB19DB9B-9453-28C1-4EAC-2B894B6A6C2E}"/>
                      </a:ext>
                    </a:extLst>
                  </p:cNvPr>
                  <p:cNvSpPr/>
                  <p:nvPr/>
                </p:nvSpPr>
                <p:spPr>
                  <a:xfrm>
                    <a:off x="201157" y="3889109"/>
                    <a:ext cx="503760" cy="40761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/>
                        </a:solidFill>
                        <a:ea typeface="Tmon몬소리 Black" panose="02000A03000000000000"/>
                      </a:rPr>
                      <a:t>10</a:t>
                    </a:r>
                    <a:endParaRPr lang="ko-KR" altLang="en-US" sz="900" dirty="0">
                      <a:solidFill>
                        <a:schemeClr val="tx1"/>
                      </a:solidFill>
                      <a:ea typeface="Tmon몬소리 Black" panose="02000A03000000000000"/>
                    </a:endParaRPr>
                  </a:p>
                </p:txBody>
              </p:sp>
              <p:grpSp>
                <p:nvGrpSpPr>
                  <p:cNvPr id="1061" name="그룹 1060">
                    <a:extLst>
                      <a:ext uri="{FF2B5EF4-FFF2-40B4-BE49-F238E27FC236}">
                        <a16:creationId xmlns:a16="http://schemas.microsoft.com/office/drawing/2014/main" id="{D25FC803-2ABC-E9B3-B2EA-D35B94A00FB7}"/>
                      </a:ext>
                    </a:extLst>
                  </p:cNvPr>
                  <p:cNvGrpSpPr/>
                  <p:nvPr/>
                </p:nvGrpSpPr>
                <p:grpSpPr>
                  <a:xfrm>
                    <a:off x="7772002" y="1361285"/>
                    <a:ext cx="1969210" cy="474536"/>
                    <a:chOff x="4671293" y="1263402"/>
                    <a:chExt cx="1909621" cy="429968"/>
                  </a:xfrm>
                </p:grpSpPr>
                <p:sp>
                  <p:nvSpPr>
                    <p:cNvPr id="32" name="타원 31">
                      <a:extLst>
                        <a:ext uri="{FF2B5EF4-FFF2-40B4-BE49-F238E27FC236}">
                          <a16:creationId xmlns:a16="http://schemas.microsoft.com/office/drawing/2014/main" id="{776FFA9C-79A8-F943-5B2E-B267A6FD17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73608" y="1340573"/>
                      <a:ext cx="101596" cy="101596"/>
                    </a:xfrm>
                    <a:prstGeom prst="ellipse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34" name="다이아몬드 33">
                      <a:extLst>
                        <a:ext uri="{FF2B5EF4-FFF2-40B4-BE49-F238E27FC236}">
                          <a16:creationId xmlns:a16="http://schemas.microsoft.com/office/drawing/2014/main" id="{B0A19323-0903-0F37-14E0-6D46A8EEA5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71293" y="1517836"/>
                      <a:ext cx="101596" cy="101596"/>
                    </a:xfrm>
                    <a:prstGeom prst="diamond">
                      <a:avLst/>
                    </a:prstGeom>
                    <a:solidFill>
                      <a:srgbClr val="FCD605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C29A05E1-E123-4D91-9DE6-789525F67F1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82594" y="1463302"/>
                      <a:ext cx="1798320" cy="23006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050" dirty="0">
                          <a:ea typeface="Tmon몬소리 Black" panose="02000A03000000000000"/>
                        </a:rPr>
                        <a:t>16 – 24</a:t>
                      </a:r>
                      <a:r>
                        <a:rPr lang="ko-KR" altLang="en-US" sz="1050" dirty="0">
                          <a:ea typeface="Tmon몬소리 Black" panose="02000A03000000000000"/>
                        </a:rPr>
                        <a:t>세</a:t>
                      </a:r>
                    </a:p>
                  </p:txBody>
                </p: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5560D1D5-540F-93BA-42AE-1D5FB1C97AC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82594" y="1263402"/>
                      <a:ext cx="1798320" cy="23006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050" dirty="0">
                          <a:ea typeface="Tmon몬소리 Black" panose="02000A03000000000000"/>
                        </a:rPr>
                        <a:t>55 – 65</a:t>
                      </a:r>
                      <a:r>
                        <a:rPr lang="ko-KR" altLang="en-US" sz="1050" dirty="0">
                          <a:ea typeface="Tmon몬소리 Black" panose="02000A03000000000000"/>
                        </a:rPr>
                        <a:t>세</a:t>
                      </a:r>
                    </a:p>
                  </p:txBody>
                </p:sp>
              </p:grpSp>
              <p:sp>
                <p:nvSpPr>
                  <p:cNvPr id="37" name="다이아몬드 36">
                    <a:extLst>
                      <a:ext uri="{FF2B5EF4-FFF2-40B4-BE49-F238E27FC236}">
                        <a16:creationId xmlns:a16="http://schemas.microsoft.com/office/drawing/2014/main" id="{961B637A-DDEF-71F6-E67C-5EA4963EE8B4}"/>
                      </a:ext>
                    </a:extLst>
                  </p:cNvPr>
                  <p:cNvSpPr/>
                  <p:nvPr/>
                </p:nvSpPr>
                <p:spPr>
                  <a:xfrm>
                    <a:off x="962854" y="1797340"/>
                    <a:ext cx="104766" cy="112127"/>
                  </a:xfrm>
                  <a:prstGeom prst="diamond">
                    <a:avLst/>
                  </a:prstGeom>
                  <a:solidFill>
                    <a:srgbClr val="FCD605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" name="타원 37">
                    <a:extLst>
                      <a:ext uri="{FF2B5EF4-FFF2-40B4-BE49-F238E27FC236}">
                        <a16:creationId xmlns:a16="http://schemas.microsoft.com/office/drawing/2014/main" id="{1F47D928-205E-E4E4-FD4C-9254C5A1C534}"/>
                      </a:ext>
                    </a:extLst>
                  </p:cNvPr>
                  <p:cNvSpPr/>
                  <p:nvPr/>
                </p:nvSpPr>
                <p:spPr>
                  <a:xfrm>
                    <a:off x="962854" y="4213498"/>
                    <a:ext cx="104766" cy="112127"/>
                  </a:xfrm>
                  <a:prstGeom prst="ellipse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" name="다이아몬드 40">
                    <a:extLst>
                      <a:ext uri="{FF2B5EF4-FFF2-40B4-BE49-F238E27FC236}">
                        <a16:creationId xmlns:a16="http://schemas.microsoft.com/office/drawing/2014/main" id="{9CC5171E-547E-E25D-674F-8C2C80C1C5F9}"/>
                      </a:ext>
                    </a:extLst>
                  </p:cNvPr>
                  <p:cNvSpPr/>
                  <p:nvPr/>
                </p:nvSpPr>
                <p:spPr>
                  <a:xfrm>
                    <a:off x="1475130" y="1885497"/>
                    <a:ext cx="104766" cy="112127"/>
                  </a:xfrm>
                  <a:prstGeom prst="diamond">
                    <a:avLst/>
                  </a:prstGeom>
                  <a:solidFill>
                    <a:srgbClr val="FCD605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" name="타원 41">
                    <a:extLst>
                      <a:ext uri="{FF2B5EF4-FFF2-40B4-BE49-F238E27FC236}">
                        <a16:creationId xmlns:a16="http://schemas.microsoft.com/office/drawing/2014/main" id="{A031DAF7-70CF-D0EA-008D-0C99A6D92F01}"/>
                      </a:ext>
                    </a:extLst>
                  </p:cNvPr>
                  <p:cNvSpPr/>
                  <p:nvPr/>
                </p:nvSpPr>
                <p:spPr>
                  <a:xfrm>
                    <a:off x="1475130" y="3379097"/>
                    <a:ext cx="104766" cy="112127"/>
                  </a:xfrm>
                  <a:prstGeom prst="ellipse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" name="다이아몬드 43">
                    <a:extLst>
                      <a:ext uri="{FF2B5EF4-FFF2-40B4-BE49-F238E27FC236}">
                        <a16:creationId xmlns:a16="http://schemas.microsoft.com/office/drawing/2014/main" id="{E6394C73-2B57-B5B7-C6B2-837B90A71812}"/>
                      </a:ext>
                    </a:extLst>
                  </p:cNvPr>
                  <p:cNvSpPr/>
                  <p:nvPr/>
                </p:nvSpPr>
                <p:spPr>
                  <a:xfrm>
                    <a:off x="8276693" y="3323033"/>
                    <a:ext cx="104766" cy="112127"/>
                  </a:xfrm>
                  <a:prstGeom prst="diamond">
                    <a:avLst/>
                  </a:prstGeom>
                  <a:solidFill>
                    <a:srgbClr val="FCD605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5" name="타원 44">
                    <a:extLst>
                      <a:ext uri="{FF2B5EF4-FFF2-40B4-BE49-F238E27FC236}">
                        <a16:creationId xmlns:a16="http://schemas.microsoft.com/office/drawing/2014/main" id="{9C8B1F98-5111-6F53-C426-F2326D2F33F9}"/>
                      </a:ext>
                    </a:extLst>
                  </p:cNvPr>
                  <p:cNvSpPr/>
                  <p:nvPr/>
                </p:nvSpPr>
                <p:spPr>
                  <a:xfrm>
                    <a:off x="7766534" y="3900460"/>
                    <a:ext cx="104766" cy="112127"/>
                  </a:xfrm>
                  <a:prstGeom prst="ellipse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7" name="다이아몬드 46">
                    <a:extLst>
                      <a:ext uri="{FF2B5EF4-FFF2-40B4-BE49-F238E27FC236}">
                        <a16:creationId xmlns:a16="http://schemas.microsoft.com/office/drawing/2014/main" id="{E570D944-4EAB-3185-D095-20C492339792}"/>
                      </a:ext>
                    </a:extLst>
                  </p:cNvPr>
                  <p:cNvSpPr/>
                  <p:nvPr/>
                </p:nvSpPr>
                <p:spPr>
                  <a:xfrm>
                    <a:off x="2006443" y="2011747"/>
                    <a:ext cx="104766" cy="112127"/>
                  </a:xfrm>
                  <a:prstGeom prst="diamond">
                    <a:avLst/>
                  </a:prstGeom>
                  <a:solidFill>
                    <a:srgbClr val="FCD605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8" name="타원 47">
                    <a:extLst>
                      <a:ext uri="{FF2B5EF4-FFF2-40B4-BE49-F238E27FC236}">
                        <a16:creationId xmlns:a16="http://schemas.microsoft.com/office/drawing/2014/main" id="{F41DDD4C-1BF7-78DE-D2DB-54F82F35E8B4}"/>
                      </a:ext>
                    </a:extLst>
                  </p:cNvPr>
                  <p:cNvSpPr/>
                  <p:nvPr/>
                </p:nvSpPr>
                <p:spPr>
                  <a:xfrm>
                    <a:off x="2006596" y="3548816"/>
                    <a:ext cx="104766" cy="112127"/>
                  </a:xfrm>
                  <a:prstGeom prst="ellipse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0" name="다이아몬드 49">
                    <a:extLst>
                      <a:ext uri="{FF2B5EF4-FFF2-40B4-BE49-F238E27FC236}">
                        <a16:creationId xmlns:a16="http://schemas.microsoft.com/office/drawing/2014/main" id="{28A4F505-5538-C783-3228-AFC65F51E388}"/>
                      </a:ext>
                    </a:extLst>
                  </p:cNvPr>
                  <p:cNvSpPr/>
                  <p:nvPr/>
                </p:nvSpPr>
                <p:spPr>
                  <a:xfrm>
                    <a:off x="2512996" y="2127802"/>
                    <a:ext cx="104766" cy="112127"/>
                  </a:xfrm>
                  <a:prstGeom prst="diamond">
                    <a:avLst/>
                  </a:prstGeom>
                  <a:solidFill>
                    <a:srgbClr val="FCD605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1" name="타원 50">
                    <a:extLst>
                      <a:ext uri="{FF2B5EF4-FFF2-40B4-BE49-F238E27FC236}">
                        <a16:creationId xmlns:a16="http://schemas.microsoft.com/office/drawing/2014/main" id="{65066D3C-D0F7-1497-EC54-962E30AFECD2}"/>
                      </a:ext>
                    </a:extLst>
                  </p:cNvPr>
                  <p:cNvSpPr/>
                  <p:nvPr/>
                </p:nvSpPr>
                <p:spPr>
                  <a:xfrm>
                    <a:off x="2512996" y="3527184"/>
                    <a:ext cx="104766" cy="112127"/>
                  </a:xfrm>
                  <a:prstGeom prst="ellipse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3" name="다이아몬드 52">
                    <a:extLst>
                      <a:ext uri="{FF2B5EF4-FFF2-40B4-BE49-F238E27FC236}">
                        <a16:creationId xmlns:a16="http://schemas.microsoft.com/office/drawing/2014/main" id="{42726CF3-00AE-1D4C-7042-87FA3BF44E62}"/>
                      </a:ext>
                    </a:extLst>
                  </p:cNvPr>
                  <p:cNvSpPr/>
                  <p:nvPr/>
                </p:nvSpPr>
                <p:spPr>
                  <a:xfrm>
                    <a:off x="3052155" y="2134418"/>
                    <a:ext cx="104766" cy="112127"/>
                  </a:xfrm>
                  <a:prstGeom prst="diamond">
                    <a:avLst/>
                  </a:prstGeom>
                  <a:solidFill>
                    <a:srgbClr val="FCD605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4" name="타원 53">
                    <a:extLst>
                      <a:ext uri="{FF2B5EF4-FFF2-40B4-BE49-F238E27FC236}">
                        <a16:creationId xmlns:a16="http://schemas.microsoft.com/office/drawing/2014/main" id="{5065E3DC-8206-4CDE-48AB-2C68DAE49281}"/>
                      </a:ext>
                    </a:extLst>
                  </p:cNvPr>
                  <p:cNvSpPr/>
                  <p:nvPr/>
                </p:nvSpPr>
                <p:spPr>
                  <a:xfrm>
                    <a:off x="3050768" y="3102293"/>
                    <a:ext cx="104766" cy="112127"/>
                  </a:xfrm>
                  <a:prstGeom prst="ellipse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" name="다이아몬드 55">
                    <a:extLst>
                      <a:ext uri="{FF2B5EF4-FFF2-40B4-BE49-F238E27FC236}">
                        <a16:creationId xmlns:a16="http://schemas.microsoft.com/office/drawing/2014/main" id="{5E09EDBB-448F-CC88-818B-68C8AB5F6F1B}"/>
                      </a:ext>
                    </a:extLst>
                  </p:cNvPr>
                  <p:cNvSpPr/>
                  <p:nvPr/>
                </p:nvSpPr>
                <p:spPr>
                  <a:xfrm>
                    <a:off x="3554854" y="2246734"/>
                    <a:ext cx="104766" cy="112127"/>
                  </a:xfrm>
                  <a:prstGeom prst="diamond">
                    <a:avLst/>
                  </a:prstGeom>
                  <a:solidFill>
                    <a:srgbClr val="FCD605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" name="타원 56">
                    <a:extLst>
                      <a:ext uri="{FF2B5EF4-FFF2-40B4-BE49-F238E27FC236}">
                        <a16:creationId xmlns:a16="http://schemas.microsoft.com/office/drawing/2014/main" id="{4789CB69-D0FB-DC8A-1ADA-CBB9CC2F5C0F}"/>
                      </a:ext>
                    </a:extLst>
                  </p:cNvPr>
                  <p:cNvSpPr/>
                  <p:nvPr/>
                </p:nvSpPr>
                <p:spPr>
                  <a:xfrm>
                    <a:off x="3557428" y="3716061"/>
                    <a:ext cx="104766" cy="112127"/>
                  </a:xfrm>
                  <a:prstGeom prst="ellipse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9" name="다이아몬드 58">
                    <a:extLst>
                      <a:ext uri="{FF2B5EF4-FFF2-40B4-BE49-F238E27FC236}">
                        <a16:creationId xmlns:a16="http://schemas.microsoft.com/office/drawing/2014/main" id="{5D6A1A18-5786-7693-CD57-E0CF1D2EBC81}"/>
                      </a:ext>
                    </a:extLst>
                  </p:cNvPr>
                  <p:cNvSpPr/>
                  <p:nvPr/>
                </p:nvSpPr>
                <p:spPr>
                  <a:xfrm>
                    <a:off x="5137922" y="2461713"/>
                    <a:ext cx="104766" cy="112127"/>
                  </a:xfrm>
                  <a:prstGeom prst="diamond">
                    <a:avLst/>
                  </a:prstGeom>
                  <a:solidFill>
                    <a:srgbClr val="FCD605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0" name="타원 59">
                    <a:extLst>
                      <a:ext uri="{FF2B5EF4-FFF2-40B4-BE49-F238E27FC236}">
                        <a16:creationId xmlns:a16="http://schemas.microsoft.com/office/drawing/2014/main" id="{0494D1A7-5AB9-B639-4086-7E9CC3004ECF}"/>
                      </a:ext>
                    </a:extLst>
                  </p:cNvPr>
                  <p:cNvSpPr/>
                  <p:nvPr/>
                </p:nvSpPr>
                <p:spPr>
                  <a:xfrm>
                    <a:off x="5137922" y="3614057"/>
                    <a:ext cx="104766" cy="112127"/>
                  </a:xfrm>
                  <a:prstGeom prst="ellipse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" name="다이아몬드 61">
                    <a:extLst>
                      <a:ext uri="{FF2B5EF4-FFF2-40B4-BE49-F238E27FC236}">
                        <a16:creationId xmlns:a16="http://schemas.microsoft.com/office/drawing/2014/main" id="{852F4901-0DA6-35C1-1EA5-B3FAD00D05F6}"/>
                      </a:ext>
                    </a:extLst>
                  </p:cNvPr>
                  <p:cNvSpPr/>
                  <p:nvPr/>
                </p:nvSpPr>
                <p:spPr>
                  <a:xfrm>
                    <a:off x="4094013" y="2252557"/>
                    <a:ext cx="104766" cy="112127"/>
                  </a:xfrm>
                  <a:prstGeom prst="diamond">
                    <a:avLst/>
                  </a:prstGeom>
                  <a:solidFill>
                    <a:srgbClr val="FCD605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" name="타원 62">
                    <a:extLst>
                      <a:ext uri="{FF2B5EF4-FFF2-40B4-BE49-F238E27FC236}">
                        <a16:creationId xmlns:a16="http://schemas.microsoft.com/office/drawing/2014/main" id="{2E95F7DA-46E7-CC4F-4101-F4FE55265647}"/>
                      </a:ext>
                    </a:extLst>
                  </p:cNvPr>
                  <p:cNvSpPr/>
                  <p:nvPr/>
                </p:nvSpPr>
                <p:spPr>
                  <a:xfrm>
                    <a:off x="4097474" y="3797133"/>
                    <a:ext cx="104766" cy="112127"/>
                  </a:xfrm>
                  <a:prstGeom prst="ellipse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24" name="다이아몬드 1023">
                    <a:extLst>
                      <a:ext uri="{FF2B5EF4-FFF2-40B4-BE49-F238E27FC236}">
                        <a16:creationId xmlns:a16="http://schemas.microsoft.com/office/drawing/2014/main" id="{A8F59383-1B80-740E-81AD-96CAE2EA501D}"/>
                      </a:ext>
                    </a:extLst>
                  </p:cNvPr>
                  <p:cNvSpPr/>
                  <p:nvPr/>
                </p:nvSpPr>
                <p:spPr>
                  <a:xfrm>
                    <a:off x="4602822" y="2364684"/>
                    <a:ext cx="104766" cy="112127"/>
                  </a:xfrm>
                  <a:prstGeom prst="diamond">
                    <a:avLst/>
                  </a:prstGeom>
                  <a:solidFill>
                    <a:srgbClr val="FCD605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25" name="다이아몬드 1024">
                    <a:extLst>
                      <a:ext uri="{FF2B5EF4-FFF2-40B4-BE49-F238E27FC236}">
                        <a16:creationId xmlns:a16="http://schemas.microsoft.com/office/drawing/2014/main" id="{6812A6E9-B1D3-D530-70E4-867E81EAE630}"/>
                      </a:ext>
                    </a:extLst>
                  </p:cNvPr>
                  <p:cNvSpPr/>
                  <p:nvPr/>
                </p:nvSpPr>
                <p:spPr>
                  <a:xfrm>
                    <a:off x="5657307" y="2500040"/>
                    <a:ext cx="104766" cy="112127"/>
                  </a:xfrm>
                  <a:prstGeom prst="diamond">
                    <a:avLst/>
                  </a:prstGeom>
                  <a:solidFill>
                    <a:srgbClr val="FCD605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27" name="다이아몬드 1026">
                    <a:extLst>
                      <a:ext uri="{FF2B5EF4-FFF2-40B4-BE49-F238E27FC236}">
                        <a16:creationId xmlns:a16="http://schemas.microsoft.com/office/drawing/2014/main" id="{061662BB-F06A-797B-5FDF-A684FA621E0B}"/>
                      </a:ext>
                    </a:extLst>
                  </p:cNvPr>
                  <p:cNvSpPr/>
                  <p:nvPr/>
                </p:nvSpPr>
                <p:spPr>
                  <a:xfrm>
                    <a:off x="6181930" y="2592316"/>
                    <a:ext cx="104766" cy="112127"/>
                  </a:xfrm>
                  <a:prstGeom prst="diamond">
                    <a:avLst/>
                  </a:prstGeom>
                  <a:solidFill>
                    <a:srgbClr val="FCD605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28" name="다이아몬드 1027">
                    <a:extLst>
                      <a:ext uri="{FF2B5EF4-FFF2-40B4-BE49-F238E27FC236}">
                        <a16:creationId xmlns:a16="http://schemas.microsoft.com/office/drawing/2014/main" id="{FBA8EF1F-FFF5-9472-E862-079C4F972696}"/>
                      </a:ext>
                    </a:extLst>
                  </p:cNvPr>
                  <p:cNvSpPr/>
                  <p:nvPr/>
                </p:nvSpPr>
                <p:spPr>
                  <a:xfrm>
                    <a:off x="6709518" y="2609344"/>
                    <a:ext cx="104766" cy="112127"/>
                  </a:xfrm>
                  <a:prstGeom prst="diamond">
                    <a:avLst/>
                  </a:prstGeom>
                  <a:solidFill>
                    <a:srgbClr val="FCD605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29" name="다이아몬드 1028">
                    <a:extLst>
                      <a:ext uri="{FF2B5EF4-FFF2-40B4-BE49-F238E27FC236}">
                        <a16:creationId xmlns:a16="http://schemas.microsoft.com/office/drawing/2014/main" id="{34A1111D-6161-C164-9BBF-8B16529EA877}"/>
                      </a:ext>
                    </a:extLst>
                  </p:cNvPr>
                  <p:cNvSpPr/>
                  <p:nvPr/>
                </p:nvSpPr>
                <p:spPr>
                  <a:xfrm>
                    <a:off x="7232965" y="2844247"/>
                    <a:ext cx="104766" cy="112127"/>
                  </a:xfrm>
                  <a:prstGeom prst="diamond">
                    <a:avLst/>
                  </a:prstGeom>
                  <a:solidFill>
                    <a:srgbClr val="FCD605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30" name="다이아몬드 1029">
                    <a:extLst>
                      <a:ext uri="{FF2B5EF4-FFF2-40B4-BE49-F238E27FC236}">
                        <a16:creationId xmlns:a16="http://schemas.microsoft.com/office/drawing/2014/main" id="{C394F695-4DD2-E272-4D6F-9E93445BD0C2}"/>
                      </a:ext>
                    </a:extLst>
                  </p:cNvPr>
                  <p:cNvSpPr/>
                  <p:nvPr/>
                </p:nvSpPr>
                <p:spPr>
                  <a:xfrm>
                    <a:off x="7758676" y="3104704"/>
                    <a:ext cx="104766" cy="112127"/>
                  </a:xfrm>
                  <a:prstGeom prst="diamond">
                    <a:avLst/>
                  </a:prstGeom>
                  <a:solidFill>
                    <a:srgbClr val="FCD605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31" name="타원 1030">
                    <a:extLst>
                      <a:ext uri="{FF2B5EF4-FFF2-40B4-BE49-F238E27FC236}">
                        <a16:creationId xmlns:a16="http://schemas.microsoft.com/office/drawing/2014/main" id="{6BC0992E-4A89-B052-4EBE-2B19FECA32DF}"/>
                      </a:ext>
                    </a:extLst>
                  </p:cNvPr>
                  <p:cNvSpPr/>
                  <p:nvPr/>
                </p:nvSpPr>
                <p:spPr>
                  <a:xfrm>
                    <a:off x="8276693" y="3875622"/>
                    <a:ext cx="104766" cy="112127"/>
                  </a:xfrm>
                  <a:prstGeom prst="ellipse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32" name="타원 1031">
                    <a:extLst>
                      <a:ext uri="{FF2B5EF4-FFF2-40B4-BE49-F238E27FC236}">
                        <a16:creationId xmlns:a16="http://schemas.microsoft.com/office/drawing/2014/main" id="{2CD36350-27E7-D4DF-472B-FD9857BF56D7}"/>
                      </a:ext>
                    </a:extLst>
                  </p:cNvPr>
                  <p:cNvSpPr/>
                  <p:nvPr/>
                </p:nvSpPr>
                <p:spPr>
                  <a:xfrm>
                    <a:off x="5658179" y="3655160"/>
                    <a:ext cx="104766" cy="112127"/>
                  </a:xfrm>
                  <a:prstGeom prst="ellipse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33" name="타원 1032">
                    <a:extLst>
                      <a:ext uri="{FF2B5EF4-FFF2-40B4-BE49-F238E27FC236}">
                        <a16:creationId xmlns:a16="http://schemas.microsoft.com/office/drawing/2014/main" id="{967ECAA5-2780-5218-7534-BABFE9DEB539}"/>
                      </a:ext>
                    </a:extLst>
                  </p:cNvPr>
                  <p:cNvSpPr/>
                  <p:nvPr/>
                </p:nvSpPr>
                <p:spPr>
                  <a:xfrm>
                    <a:off x="6183418" y="3644123"/>
                    <a:ext cx="104766" cy="112127"/>
                  </a:xfrm>
                  <a:prstGeom prst="ellipse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34" name="타원 1033">
                    <a:extLst>
                      <a:ext uri="{FF2B5EF4-FFF2-40B4-BE49-F238E27FC236}">
                        <a16:creationId xmlns:a16="http://schemas.microsoft.com/office/drawing/2014/main" id="{809F7A73-05FC-C49D-71EA-F8B37E84AC30}"/>
                      </a:ext>
                    </a:extLst>
                  </p:cNvPr>
                  <p:cNvSpPr/>
                  <p:nvPr/>
                </p:nvSpPr>
                <p:spPr>
                  <a:xfrm>
                    <a:off x="6709516" y="3368306"/>
                    <a:ext cx="104766" cy="112127"/>
                  </a:xfrm>
                  <a:prstGeom prst="ellipse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35" name="타원 1034">
                    <a:extLst>
                      <a:ext uri="{FF2B5EF4-FFF2-40B4-BE49-F238E27FC236}">
                        <a16:creationId xmlns:a16="http://schemas.microsoft.com/office/drawing/2014/main" id="{F3D00B8C-B4D0-3200-204F-52A9A7278341}"/>
                      </a:ext>
                    </a:extLst>
                  </p:cNvPr>
                  <p:cNvSpPr/>
                  <p:nvPr/>
                </p:nvSpPr>
                <p:spPr>
                  <a:xfrm>
                    <a:off x="7232489" y="3636994"/>
                    <a:ext cx="104766" cy="112127"/>
                  </a:xfrm>
                  <a:prstGeom prst="ellipse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36" name="타원 1035">
                    <a:extLst>
                      <a:ext uri="{FF2B5EF4-FFF2-40B4-BE49-F238E27FC236}">
                        <a16:creationId xmlns:a16="http://schemas.microsoft.com/office/drawing/2014/main" id="{B8FF658B-BAAF-F254-66EB-76F5E8A8B53B}"/>
                      </a:ext>
                    </a:extLst>
                  </p:cNvPr>
                  <p:cNvSpPr/>
                  <p:nvPr/>
                </p:nvSpPr>
                <p:spPr>
                  <a:xfrm>
                    <a:off x="4604784" y="3807302"/>
                    <a:ext cx="104766" cy="112127"/>
                  </a:xfrm>
                  <a:prstGeom prst="ellipse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53" name="TextBox 1052">
                    <a:extLst>
                      <a:ext uri="{FF2B5EF4-FFF2-40B4-BE49-F238E27FC236}">
                        <a16:creationId xmlns:a16="http://schemas.microsoft.com/office/drawing/2014/main" id="{5105757F-3B75-3FDD-9231-EBC2197B7213}"/>
                      </a:ext>
                    </a:extLst>
                  </p:cNvPr>
                  <p:cNvSpPr txBox="1"/>
                  <p:nvPr/>
                </p:nvSpPr>
                <p:spPr>
                  <a:xfrm>
                    <a:off x="772592" y="4520813"/>
                    <a:ext cx="590056" cy="30571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dirty="0"/>
                      <a:t>KOR</a:t>
                    </a:r>
                    <a:endParaRPr lang="ko-KR" altLang="en-US" sz="1200" dirty="0"/>
                  </a:p>
                </p:txBody>
              </p:sp>
              <p:sp>
                <p:nvSpPr>
                  <p:cNvPr id="1057" name="TextBox 1056">
                    <a:extLst>
                      <a:ext uri="{FF2B5EF4-FFF2-40B4-BE49-F238E27FC236}">
                        <a16:creationId xmlns:a16="http://schemas.microsoft.com/office/drawing/2014/main" id="{D9F79458-FDAD-3C5B-FC2E-F425BA84FA61}"/>
                      </a:ext>
                    </a:extLst>
                  </p:cNvPr>
                  <p:cNvSpPr txBox="1"/>
                  <p:nvPr/>
                </p:nvSpPr>
                <p:spPr>
                  <a:xfrm>
                    <a:off x="4887865" y="4476809"/>
                    <a:ext cx="709646" cy="5095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dirty="0"/>
                      <a:t>OECD </a:t>
                    </a:r>
                  </a:p>
                  <a:p>
                    <a:r>
                      <a:rPr lang="ko-KR" altLang="en-US" sz="1200" dirty="0"/>
                      <a:t>평균</a:t>
                    </a:r>
                  </a:p>
                </p:txBody>
              </p:sp>
              <p:sp>
                <p:nvSpPr>
                  <p:cNvPr id="1058" name="TextBox 1057">
                    <a:extLst>
                      <a:ext uri="{FF2B5EF4-FFF2-40B4-BE49-F238E27FC236}">
                        <a16:creationId xmlns:a16="http://schemas.microsoft.com/office/drawing/2014/main" id="{142161F9-B487-8D13-7D36-52231B132FF6}"/>
                      </a:ext>
                    </a:extLst>
                  </p:cNvPr>
                  <p:cNvSpPr txBox="1"/>
                  <p:nvPr/>
                </p:nvSpPr>
                <p:spPr>
                  <a:xfrm>
                    <a:off x="6523345" y="4525907"/>
                    <a:ext cx="590056" cy="30571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dirty="0"/>
                      <a:t>USA</a:t>
                    </a:r>
                    <a:endParaRPr lang="ko-KR" altLang="en-US" sz="1200" dirty="0"/>
                  </a:p>
                </p:txBody>
              </p:sp>
            </p:grpSp>
            <p:sp>
              <p:nvSpPr>
                <p:cNvPr id="1064" name="TextBox 1063">
                  <a:extLst>
                    <a:ext uri="{FF2B5EF4-FFF2-40B4-BE49-F238E27FC236}">
                      <a16:creationId xmlns:a16="http://schemas.microsoft.com/office/drawing/2014/main" id="{FE77C97E-0081-4B28-DED5-6555A1DF8C3C}"/>
                    </a:ext>
                  </a:extLst>
                </p:cNvPr>
                <p:cNvSpPr txBox="1"/>
                <p:nvPr/>
              </p:nvSpPr>
              <p:spPr>
                <a:xfrm>
                  <a:off x="2397338" y="4801771"/>
                  <a:ext cx="59005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/>
                    <a:t>SWE</a:t>
                  </a:r>
                  <a:endParaRPr lang="ko-KR" altLang="en-US" sz="1200" dirty="0"/>
                </a:p>
              </p:txBody>
            </p:sp>
            <p:sp>
              <p:nvSpPr>
                <p:cNvPr id="1065" name="TextBox 1064">
                  <a:extLst>
                    <a:ext uri="{FF2B5EF4-FFF2-40B4-BE49-F238E27FC236}">
                      <a16:creationId xmlns:a16="http://schemas.microsoft.com/office/drawing/2014/main" id="{BC4778B6-06E8-3C31-BCA4-E603DCBD93F0}"/>
                    </a:ext>
                  </a:extLst>
                </p:cNvPr>
                <p:cNvSpPr txBox="1"/>
                <p:nvPr/>
              </p:nvSpPr>
              <p:spPr>
                <a:xfrm>
                  <a:off x="2965282" y="4804526"/>
                  <a:ext cx="59005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/>
                    <a:t>BEL</a:t>
                  </a:r>
                  <a:endParaRPr lang="ko-KR" altLang="en-US" sz="1200" dirty="0"/>
                </a:p>
              </p:txBody>
            </p:sp>
            <p:sp>
              <p:nvSpPr>
                <p:cNvPr id="1066" name="TextBox 1065">
                  <a:extLst>
                    <a:ext uri="{FF2B5EF4-FFF2-40B4-BE49-F238E27FC236}">
                      <a16:creationId xmlns:a16="http://schemas.microsoft.com/office/drawing/2014/main" id="{790B76D8-81FF-6161-B4BF-747D3AFE5341}"/>
                    </a:ext>
                  </a:extLst>
                </p:cNvPr>
                <p:cNvSpPr txBox="1"/>
                <p:nvPr/>
              </p:nvSpPr>
              <p:spPr>
                <a:xfrm>
                  <a:off x="7180954" y="4784433"/>
                  <a:ext cx="59005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/>
                    <a:t>JPN</a:t>
                  </a:r>
                  <a:endParaRPr lang="ko-KR" altLang="en-US" sz="1200" dirty="0"/>
                </a:p>
              </p:txBody>
            </p:sp>
            <p:sp>
              <p:nvSpPr>
                <p:cNvPr id="1068" name="TextBox 1067">
                  <a:extLst>
                    <a:ext uri="{FF2B5EF4-FFF2-40B4-BE49-F238E27FC236}">
                      <a16:creationId xmlns:a16="http://schemas.microsoft.com/office/drawing/2014/main" id="{F187E3A3-F5D3-F5AE-026B-2B2D0594B058}"/>
                    </a:ext>
                  </a:extLst>
                </p:cNvPr>
                <p:cNvSpPr txBox="1"/>
                <p:nvPr/>
              </p:nvSpPr>
              <p:spPr>
                <a:xfrm>
                  <a:off x="8725615" y="4778322"/>
                  <a:ext cx="59005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/>
                    <a:t>CHL</a:t>
                  </a:r>
                  <a:endParaRPr lang="ko-KR" altLang="en-US" sz="1200" dirty="0"/>
                </a:p>
              </p:txBody>
            </p:sp>
            <p:sp>
              <p:nvSpPr>
                <p:cNvPr id="1069" name="TextBox 1068">
                  <a:extLst>
                    <a:ext uri="{FF2B5EF4-FFF2-40B4-BE49-F238E27FC236}">
                      <a16:creationId xmlns:a16="http://schemas.microsoft.com/office/drawing/2014/main" id="{D7977808-FBC1-E025-C1D0-8E899904A1AE}"/>
                    </a:ext>
                  </a:extLst>
                </p:cNvPr>
                <p:cNvSpPr txBox="1"/>
                <p:nvPr/>
              </p:nvSpPr>
              <p:spPr>
                <a:xfrm>
                  <a:off x="9209696" y="4779377"/>
                  <a:ext cx="59005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/>
                    <a:t>MEX</a:t>
                  </a:r>
                  <a:endParaRPr lang="ko-KR" altLang="en-US" sz="1200" dirty="0"/>
                </a:p>
              </p:txBody>
            </p:sp>
            <p:sp>
              <p:nvSpPr>
                <p:cNvPr id="1070" name="TextBox 1069">
                  <a:extLst>
                    <a:ext uri="{FF2B5EF4-FFF2-40B4-BE49-F238E27FC236}">
                      <a16:creationId xmlns:a16="http://schemas.microsoft.com/office/drawing/2014/main" id="{C5E27D22-6BE6-7328-DD9F-C9C4F6D1A461}"/>
                    </a:ext>
                  </a:extLst>
                </p:cNvPr>
                <p:cNvSpPr txBox="1"/>
                <p:nvPr/>
              </p:nvSpPr>
              <p:spPr>
                <a:xfrm>
                  <a:off x="3498436" y="4808315"/>
                  <a:ext cx="59005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/>
                    <a:t>CZE</a:t>
                  </a:r>
                  <a:endParaRPr lang="ko-KR" altLang="en-US" sz="1200" dirty="0"/>
                </a:p>
              </p:txBody>
            </p:sp>
            <p:sp>
              <p:nvSpPr>
                <p:cNvPr id="1071" name="TextBox 1070">
                  <a:extLst>
                    <a:ext uri="{FF2B5EF4-FFF2-40B4-BE49-F238E27FC236}">
                      <a16:creationId xmlns:a16="http://schemas.microsoft.com/office/drawing/2014/main" id="{9AFA618A-F532-CE3F-049A-2569DF5CE7CD}"/>
                    </a:ext>
                  </a:extLst>
                </p:cNvPr>
                <p:cNvSpPr txBox="1"/>
                <p:nvPr/>
              </p:nvSpPr>
              <p:spPr>
                <a:xfrm>
                  <a:off x="3994367" y="4801771"/>
                  <a:ext cx="59005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/>
                    <a:t>NZL</a:t>
                  </a:r>
                  <a:endParaRPr lang="ko-KR" altLang="en-US" sz="1200" dirty="0"/>
                </a:p>
              </p:txBody>
            </p:sp>
            <p:sp>
              <p:nvSpPr>
                <p:cNvPr id="1072" name="TextBox 1071">
                  <a:extLst>
                    <a:ext uri="{FF2B5EF4-FFF2-40B4-BE49-F238E27FC236}">
                      <a16:creationId xmlns:a16="http://schemas.microsoft.com/office/drawing/2014/main" id="{CF36702C-8AFA-79E6-EFCF-FCA62123AFAA}"/>
                    </a:ext>
                  </a:extLst>
                </p:cNvPr>
                <p:cNvSpPr txBox="1"/>
                <p:nvPr/>
              </p:nvSpPr>
              <p:spPr>
                <a:xfrm>
                  <a:off x="4498453" y="4805043"/>
                  <a:ext cx="59005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/>
                    <a:t>AUT</a:t>
                  </a:r>
                  <a:endParaRPr lang="ko-KR" altLang="en-US" sz="1200" dirty="0"/>
                </a:p>
              </p:txBody>
            </p:sp>
            <p:sp>
              <p:nvSpPr>
                <p:cNvPr id="1073" name="TextBox 1072">
                  <a:extLst>
                    <a:ext uri="{FF2B5EF4-FFF2-40B4-BE49-F238E27FC236}">
                      <a16:creationId xmlns:a16="http://schemas.microsoft.com/office/drawing/2014/main" id="{5DB17142-4667-F1C6-24DC-AE0F16B5598F}"/>
                    </a:ext>
                  </a:extLst>
                </p:cNvPr>
                <p:cNvSpPr txBox="1"/>
                <p:nvPr/>
              </p:nvSpPr>
              <p:spPr>
                <a:xfrm>
                  <a:off x="5050926" y="4795755"/>
                  <a:ext cx="59005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/>
                    <a:t>AST</a:t>
                  </a:r>
                  <a:endParaRPr lang="ko-KR" altLang="en-US" sz="1200" dirty="0"/>
                </a:p>
              </p:txBody>
            </p:sp>
            <p:sp>
              <p:nvSpPr>
                <p:cNvPr id="1074" name="TextBox 1073">
                  <a:extLst>
                    <a:ext uri="{FF2B5EF4-FFF2-40B4-BE49-F238E27FC236}">
                      <a16:creationId xmlns:a16="http://schemas.microsoft.com/office/drawing/2014/main" id="{849241FE-7065-F768-88CB-BB241BE62EFB}"/>
                    </a:ext>
                  </a:extLst>
                </p:cNvPr>
                <p:cNvSpPr txBox="1"/>
                <p:nvPr/>
              </p:nvSpPr>
              <p:spPr>
                <a:xfrm>
                  <a:off x="5572144" y="4795755"/>
                  <a:ext cx="59005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/>
                    <a:t>SVN</a:t>
                  </a:r>
                  <a:endParaRPr lang="ko-KR" altLang="en-US" sz="1200" dirty="0"/>
                </a:p>
              </p:txBody>
            </p:sp>
            <p:sp>
              <p:nvSpPr>
                <p:cNvPr id="1075" name="TextBox 1074">
                  <a:extLst>
                    <a:ext uri="{FF2B5EF4-FFF2-40B4-BE49-F238E27FC236}">
                      <a16:creationId xmlns:a16="http://schemas.microsoft.com/office/drawing/2014/main" id="{906D2648-1FA1-1B11-2E1E-E53C092C1B36}"/>
                    </a:ext>
                  </a:extLst>
                </p:cNvPr>
                <p:cNvSpPr txBox="1"/>
                <p:nvPr/>
              </p:nvSpPr>
              <p:spPr>
                <a:xfrm>
                  <a:off x="6616594" y="4793267"/>
                  <a:ext cx="59005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/>
                    <a:t>HUN</a:t>
                  </a:r>
                  <a:endParaRPr lang="ko-KR" altLang="en-US" sz="1200" dirty="0"/>
                </a:p>
              </p:txBody>
            </p:sp>
            <p:sp>
              <p:nvSpPr>
                <p:cNvPr id="1076" name="TextBox 1075">
                  <a:extLst>
                    <a:ext uri="{FF2B5EF4-FFF2-40B4-BE49-F238E27FC236}">
                      <a16:creationId xmlns:a16="http://schemas.microsoft.com/office/drawing/2014/main" id="{3BA9D52E-7D6A-FE52-CE4D-25BA1890FAEC}"/>
                    </a:ext>
                  </a:extLst>
                </p:cNvPr>
                <p:cNvSpPr txBox="1"/>
                <p:nvPr/>
              </p:nvSpPr>
              <p:spPr>
                <a:xfrm>
                  <a:off x="8220592" y="4789440"/>
                  <a:ext cx="59005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/>
                    <a:t>ISR</a:t>
                  </a:r>
                  <a:endParaRPr lang="ko-KR" altLang="en-US" sz="1200" dirty="0"/>
                </a:p>
              </p:txBody>
            </p:sp>
          </p:grpSp>
          <p:sp>
            <p:nvSpPr>
              <p:cNvPr id="1079" name="TextBox 1078">
                <a:extLst>
                  <a:ext uri="{FF2B5EF4-FFF2-40B4-BE49-F238E27FC236}">
                    <a16:creationId xmlns:a16="http://schemas.microsoft.com/office/drawing/2014/main" id="{12E0EE2B-EF41-6BC0-9FD7-BD6268262D95}"/>
                  </a:ext>
                </a:extLst>
              </p:cNvPr>
              <p:cNvSpPr txBox="1"/>
              <p:nvPr/>
            </p:nvSpPr>
            <p:spPr>
              <a:xfrm>
                <a:off x="4793481" y="1013291"/>
                <a:ext cx="54231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ea typeface="Tmon몬소리 Black" panose="02000A03000000000000"/>
                  </a:rPr>
                  <a:t>한국 경제 연구소 </a:t>
                </a:r>
                <a:r>
                  <a:rPr lang="en-US" altLang="ko-KR" sz="1400" dirty="0">
                    <a:ea typeface="Tmon몬소리 Black" panose="02000A03000000000000"/>
                  </a:rPr>
                  <a:t>&lt;2020&gt;</a:t>
                </a:r>
                <a:endParaRPr lang="ko-KR" altLang="en-US" sz="1400" dirty="0">
                  <a:ea typeface="Tmon몬소리 Black" panose="02000A03000000000000"/>
                </a:endParaRPr>
              </a:p>
            </p:txBody>
          </p:sp>
        </p:grpSp>
        <p:sp>
          <p:nvSpPr>
            <p:cNvPr id="1088" name="직사각형 1087">
              <a:extLst>
                <a:ext uri="{FF2B5EF4-FFF2-40B4-BE49-F238E27FC236}">
                  <a16:creationId xmlns:a16="http://schemas.microsoft.com/office/drawing/2014/main" id="{4DACD13E-9E57-44C7-CF22-D13E7EF8A66C}"/>
                </a:ext>
              </a:extLst>
            </p:cNvPr>
            <p:cNvSpPr/>
            <p:nvPr/>
          </p:nvSpPr>
          <p:spPr>
            <a:xfrm>
              <a:off x="2177050" y="1755680"/>
              <a:ext cx="408400" cy="316734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90" name="직선 연결선 1089">
              <a:extLst>
                <a:ext uri="{FF2B5EF4-FFF2-40B4-BE49-F238E27FC236}">
                  <a16:creationId xmlns:a16="http://schemas.microsoft.com/office/drawing/2014/main" id="{6D3EA40B-C4BA-2AAD-5DF2-15BD81672956}"/>
                </a:ext>
              </a:extLst>
            </p:cNvPr>
            <p:cNvCxnSpPr>
              <a:cxnSpLocks/>
            </p:cNvCxnSpPr>
            <p:nvPr/>
          </p:nvCxnSpPr>
          <p:spPr>
            <a:xfrm>
              <a:off x="2081370" y="4386217"/>
              <a:ext cx="8308557" cy="1913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C89AB7F-2D24-92E3-4275-777D81AB1673}"/>
              </a:ext>
            </a:extLst>
          </p:cNvPr>
          <p:cNvGrpSpPr/>
          <p:nvPr/>
        </p:nvGrpSpPr>
        <p:grpSpPr>
          <a:xfrm>
            <a:off x="2041727" y="5105543"/>
            <a:ext cx="8603803" cy="1199337"/>
            <a:chOff x="2041727" y="5105543"/>
            <a:chExt cx="8603803" cy="1199337"/>
          </a:xfrm>
        </p:grpSpPr>
        <p:sp>
          <p:nvSpPr>
            <p:cNvPr id="1081" name="TextBox 1080">
              <a:extLst>
                <a:ext uri="{FF2B5EF4-FFF2-40B4-BE49-F238E27FC236}">
                  <a16:creationId xmlns:a16="http://schemas.microsoft.com/office/drawing/2014/main" id="{0F6306EA-0016-B3C5-B07A-00748DDF9DEF}"/>
                </a:ext>
              </a:extLst>
            </p:cNvPr>
            <p:cNvSpPr txBox="1"/>
            <p:nvPr/>
          </p:nvSpPr>
          <p:spPr>
            <a:xfrm>
              <a:off x="2059556" y="5518612"/>
              <a:ext cx="85571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ea typeface="Tmon몬소리 Black" panose="02000A03000000000000"/>
                </a:rPr>
                <a:t>OECD</a:t>
              </a:r>
              <a:r>
                <a:rPr lang="ko-KR" altLang="en-US" dirty="0">
                  <a:ea typeface="Tmon몬소리 Black" panose="02000A03000000000000"/>
                </a:rPr>
                <a:t> 기준 연령별 디지털 숙련도 격차가 가장 높다</a:t>
              </a:r>
              <a:r>
                <a:rPr lang="en-US" altLang="ko-KR" dirty="0">
                  <a:ea typeface="Tmon몬소리 Black" panose="02000A03000000000000"/>
                </a:rPr>
                <a:t>. </a:t>
              </a:r>
              <a:endParaRPr lang="ko-KR" altLang="en-US" dirty="0">
                <a:ea typeface="Tmon몬소리 Black" panose="02000A03000000000000"/>
              </a:endParaRPr>
            </a:p>
          </p:txBody>
        </p:sp>
        <p:sp>
          <p:nvSpPr>
            <p:cNvPr id="1082" name="TextBox 1081">
              <a:extLst>
                <a:ext uri="{FF2B5EF4-FFF2-40B4-BE49-F238E27FC236}">
                  <a16:creationId xmlns:a16="http://schemas.microsoft.com/office/drawing/2014/main" id="{9946839F-59A8-0368-6921-B7ED91BE12C8}"/>
                </a:ext>
              </a:extLst>
            </p:cNvPr>
            <p:cNvSpPr txBox="1"/>
            <p:nvPr/>
          </p:nvSpPr>
          <p:spPr>
            <a:xfrm>
              <a:off x="2041727" y="5935548"/>
              <a:ext cx="85571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ea typeface="Tmon몬소리 Black" panose="02000A03000000000000"/>
                </a:rPr>
                <a:t>고령층의 디지털 숙련도가 매우 낮다</a:t>
              </a:r>
              <a:r>
                <a:rPr lang="en-US" altLang="ko-KR" dirty="0">
                  <a:ea typeface="Tmon몬소리 Black" panose="02000A03000000000000"/>
                </a:rPr>
                <a:t>. </a:t>
              </a:r>
            </a:p>
          </p:txBody>
        </p:sp>
        <p:sp>
          <p:nvSpPr>
            <p:cNvPr id="1095" name="TextBox 1094">
              <a:extLst>
                <a:ext uri="{FF2B5EF4-FFF2-40B4-BE49-F238E27FC236}">
                  <a16:creationId xmlns:a16="http://schemas.microsoft.com/office/drawing/2014/main" id="{4CD3C350-8FC9-9A6D-0D64-AED9FB7361D3}"/>
                </a:ext>
              </a:extLst>
            </p:cNvPr>
            <p:cNvSpPr txBox="1"/>
            <p:nvPr/>
          </p:nvSpPr>
          <p:spPr>
            <a:xfrm rot="10800000" flipV="1">
              <a:off x="2061410" y="5105543"/>
              <a:ext cx="85841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ea typeface="Tmon몬소리 Black" panose="02000A03000000000000"/>
                </a:rPr>
                <a:t>디지털 숙련도</a:t>
              </a:r>
              <a:r>
                <a:rPr lang="en-US" altLang="ko-KR" dirty="0">
                  <a:ea typeface="Tmon몬소리 Black" panose="02000A03000000000000"/>
                </a:rPr>
                <a:t>  :  </a:t>
              </a:r>
              <a:r>
                <a:rPr lang="ko-KR" altLang="en-US" dirty="0">
                  <a:ea typeface="Tmon몬소리 Black" panose="02000A03000000000000"/>
                </a:rPr>
                <a:t>디지털 기기로 정보를 얻고 문제를 해결 할 수 있는 능력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2B3BD5-6DD6-082A-5A9D-9AAA5F9DD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771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410546" y="666361"/>
            <a:ext cx="2883079" cy="1562013"/>
            <a:chOff x="177947" y="1170864"/>
            <a:chExt cx="2883079" cy="156201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7833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Discriminator – W2L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(Sync-Net)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4FF9824-12FB-4D8C-D93F-5E68E07CB948}"/>
              </a:ext>
            </a:extLst>
          </p:cNvPr>
          <p:cNvGrpSpPr/>
          <p:nvPr/>
        </p:nvGrpSpPr>
        <p:grpSpPr>
          <a:xfrm>
            <a:off x="8473242" y="48295"/>
            <a:ext cx="476130" cy="338430"/>
            <a:chOff x="272023" y="1632975"/>
            <a:chExt cx="806673" cy="573378"/>
          </a:xfrm>
        </p:grpSpPr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B9DFD27F-DE30-AFE0-71CF-054C460144DE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대각선 줄무늬 19">
              <a:extLst>
                <a:ext uri="{FF2B5EF4-FFF2-40B4-BE49-F238E27FC236}">
                  <a16:creationId xmlns:a16="http://schemas.microsoft.com/office/drawing/2014/main" id="{B7C6581D-FEFE-CDBF-26F1-2B9EC6F380AD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6E23A5D-2996-33CE-417A-58B65817A5D2}"/>
              </a:ext>
            </a:extLst>
          </p:cNvPr>
          <p:cNvGrpSpPr/>
          <p:nvPr/>
        </p:nvGrpSpPr>
        <p:grpSpPr>
          <a:xfrm>
            <a:off x="825555" y="2140583"/>
            <a:ext cx="11366445" cy="3948441"/>
            <a:chOff x="144966" y="2385314"/>
            <a:chExt cx="11366445" cy="3948441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3071094-1423-7E19-49C7-AAAFF59EDE59}"/>
                </a:ext>
              </a:extLst>
            </p:cNvPr>
            <p:cNvSpPr/>
            <p:nvPr/>
          </p:nvSpPr>
          <p:spPr>
            <a:xfrm>
              <a:off x="144966" y="2385314"/>
              <a:ext cx="2900385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5</a:t>
              </a: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초</a:t>
              </a:r>
              <a:r>
                <a: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간의 입 사진</a:t>
              </a:r>
              <a:endPara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4A961FFC-6434-1B0A-1AB9-0D54E4F283AE}"/>
                </a:ext>
              </a:extLst>
            </p:cNvPr>
            <p:cNvGrpSpPr/>
            <p:nvPr/>
          </p:nvGrpSpPr>
          <p:grpSpPr>
            <a:xfrm>
              <a:off x="237512" y="2491028"/>
              <a:ext cx="11273899" cy="3842727"/>
              <a:chOff x="237512" y="2491028"/>
              <a:chExt cx="11273899" cy="3842727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DD79145-AD32-BA88-057B-C3935735E2C3}"/>
                  </a:ext>
                </a:extLst>
              </p:cNvPr>
              <p:cNvSpPr/>
              <p:nvPr/>
            </p:nvSpPr>
            <p:spPr>
              <a:xfrm>
                <a:off x="303353" y="4659580"/>
                <a:ext cx="2375258" cy="4542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5</a:t>
                </a:r>
                <a:r>
                  <a:rPr lang="ko-KR" altLang="en-US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초</a:t>
                </a:r>
                <a:r>
                  <a:rPr lang="ko-KR" altLang="en-US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간의 </a:t>
                </a:r>
                <a:r>
                  <a:rPr lang="en-US" altLang="ko-KR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Audio</a:t>
                </a: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2F8F23DF-2034-E320-EFD5-406CB89EAC26}"/>
                  </a:ext>
                </a:extLst>
              </p:cNvPr>
              <p:cNvGrpSpPr/>
              <p:nvPr/>
            </p:nvGrpSpPr>
            <p:grpSpPr>
              <a:xfrm>
                <a:off x="237512" y="2491028"/>
                <a:ext cx="11273899" cy="3842727"/>
                <a:chOff x="237512" y="2491028"/>
                <a:chExt cx="11273899" cy="3842727"/>
              </a:xfrm>
            </p:grpSpPr>
            <p:pic>
              <p:nvPicPr>
                <p:cNvPr id="10242" name="Picture 2" descr="Comparison of Coarse mel-spectrogram (top), Predicted mel-spectrogram (middle) and Original melspectrogram (bottom).">
                  <a:extLst>
                    <a:ext uri="{FF2B5EF4-FFF2-40B4-BE49-F238E27FC236}">
                      <a16:creationId xmlns:a16="http://schemas.microsoft.com/office/drawing/2014/main" id="{55F808F2-E045-4068-557D-4900468147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81" t="-605" r="63624" b="68961"/>
                <a:stretch/>
              </p:blipFill>
              <p:spPr bwMode="auto">
                <a:xfrm>
                  <a:off x="237512" y="5064030"/>
                  <a:ext cx="2619882" cy="10727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937B1447-7E45-0986-F6F6-DB1282EA910F}"/>
                    </a:ext>
                  </a:extLst>
                </p:cNvPr>
                <p:cNvGrpSpPr/>
                <p:nvPr/>
              </p:nvGrpSpPr>
              <p:grpSpPr>
                <a:xfrm>
                  <a:off x="426690" y="2491028"/>
                  <a:ext cx="11084721" cy="3842727"/>
                  <a:chOff x="426690" y="2491028"/>
                  <a:chExt cx="11084721" cy="3842727"/>
                </a:xfrm>
              </p:grpSpPr>
              <p:grpSp>
                <p:nvGrpSpPr>
                  <p:cNvPr id="10250" name="그룹 10249">
                    <a:extLst>
                      <a:ext uri="{FF2B5EF4-FFF2-40B4-BE49-F238E27FC236}">
                        <a16:creationId xmlns:a16="http://schemas.microsoft.com/office/drawing/2014/main" id="{99A3762C-1717-DBE0-5E26-4B68D8596A48}"/>
                      </a:ext>
                    </a:extLst>
                  </p:cNvPr>
                  <p:cNvGrpSpPr/>
                  <p:nvPr/>
                </p:nvGrpSpPr>
                <p:grpSpPr>
                  <a:xfrm>
                    <a:off x="7526908" y="3262671"/>
                    <a:ext cx="3984503" cy="429883"/>
                    <a:chOff x="7667992" y="3077307"/>
                    <a:chExt cx="3984503" cy="429883"/>
                  </a:xfrm>
                </p:grpSpPr>
                <p:sp>
                  <p:nvSpPr>
                    <p:cNvPr id="47" name="직사각형 46">
                      <a:extLst>
                        <a:ext uri="{FF2B5EF4-FFF2-40B4-BE49-F238E27FC236}">
                          <a16:creationId xmlns:a16="http://schemas.microsoft.com/office/drawing/2014/main" id="{E6367F2D-FCF5-E16F-D130-3B20F3BEB6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77237" y="3093166"/>
                      <a:ext cx="2375258" cy="414024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600" b="1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</a:rPr>
                        <a:t> In-Sync</a:t>
                      </a:r>
                    </a:p>
                  </p:txBody>
                </p:sp>
                <p:sp>
                  <p:nvSpPr>
                    <p:cNvPr id="48" name="직사각형 47">
                      <a:extLst>
                        <a:ext uri="{FF2B5EF4-FFF2-40B4-BE49-F238E27FC236}">
                          <a16:creationId xmlns:a16="http://schemas.microsoft.com/office/drawing/2014/main" id="{5705D610-B3D3-E626-F390-52556C8E2B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67992" y="3077307"/>
                      <a:ext cx="2377367" cy="414024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600" b="1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</a:rPr>
                        <a:t> Out-of-Sync</a:t>
                      </a:r>
                    </a:p>
                  </p:txBody>
                </p:sp>
              </p:grpSp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F7CED459-14BD-017A-0CFC-F247A9431679}"/>
                      </a:ext>
                    </a:extLst>
                  </p:cNvPr>
                  <p:cNvGrpSpPr/>
                  <p:nvPr/>
                </p:nvGrpSpPr>
                <p:grpSpPr>
                  <a:xfrm>
                    <a:off x="426690" y="2491028"/>
                    <a:ext cx="10578591" cy="3842727"/>
                    <a:chOff x="426690" y="2491028"/>
                    <a:chExt cx="10578591" cy="3842727"/>
                  </a:xfrm>
                </p:grpSpPr>
                <p:grpSp>
                  <p:nvGrpSpPr>
                    <p:cNvPr id="29" name="그룹 28">
                      <a:extLst>
                        <a:ext uri="{FF2B5EF4-FFF2-40B4-BE49-F238E27FC236}">
                          <a16:creationId xmlns:a16="http://schemas.microsoft.com/office/drawing/2014/main" id="{C32D97C5-7EC7-3518-6936-3C6BF222687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26690" y="2851332"/>
                      <a:ext cx="2249488" cy="1579243"/>
                      <a:chOff x="118936" y="3065177"/>
                      <a:chExt cx="2700464" cy="1895849"/>
                    </a:xfrm>
                  </p:grpSpPr>
                  <p:pic>
                    <p:nvPicPr>
                      <p:cNvPr id="22" name="그림 21">
                        <a:extLst>
                          <a:ext uri="{FF2B5EF4-FFF2-40B4-BE49-F238E27FC236}">
                            <a16:creationId xmlns:a16="http://schemas.microsoft.com/office/drawing/2014/main" id="{C3208B43-7E3D-F604-3B0B-EC596EB4DAC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52429" r="75269"/>
                      <a:stretch/>
                    </p:blipFill>
                    <p:spPr>
                      <a:xfrm>
                        <a:off x="118936" y="3399985"/>
                        <a:ext cx="2213411" cy="110384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3" name="그림 22">
                        <a:extLst>
                          <a:ext uri="{FF2B5EF4-FFF2-40B4-BE49-F238E27FC236}">
                            <a16:creationId xmlns:a16="http://schemas.microsoft.com/office/drawing/2014/main" id="{5A4B8622-39D6-666C-259A-BA2FC45CF5D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52429" r="75269"/>
                      <a:stretch/>
                    </p:blipFill>
                    <p:spPr>
                      <a:xfrm>
                        <a:off x="271336" y="3552385"/>
                        <a:ext cx="2213411" cy="110384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4" name="그림 23">
                        <a:extLst>
                          <a:ext uri="{FF2B5EF4-FFF2-40B4-BE49-F238E27FC236}">
                            <a16:creationId xmlns:a16="http://schemas.microsoft.com/office/drawing/2014/main" id="{D96C7B20-A4D5-E8E9-7E5A-5AAEC9B11B7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52429" r="75269"/>
                      <a:stretch/>
                    </p:blipFill>
                    <p:spPr>
                      <a:xfrm>
                        <a:off x="423736" y="3704785"/>
                        <a:ext cx="2213411" cy="110384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5" name="그림 24">
                        <a:extLst>
                          <a:ext uri="{FF2B5EF4-FFF2-40B4-BE49-F238E27FC236}">
                            <a16:creationId xmlns:a16="http://schemas.microsoft.com/office/drawing/2014/main" id="{4C7C4301-AE0C-C436-E82D-C5C08FB44C4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52429" r="75269"/>
                      <a:stretch/>
                    </p:blipFill>
                    <p:spPr>
                      <a:xfrm>
                        <a:off x="576136" y="3857185"/>
                        <a:ext cx="2213411" cy="1103841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8" name="원호 27">
                        <a:extLst>
                          <a:ext uri="{FF2B5EF4-FFF2-40B4-BE49-F238E27FC236}">
                            <a16:creationId xmlns:a16="http://schemas.microsoft.com/office/drawing/2014/main" id="{7CE87AA8-EF3B-A036-D7CC-FD50F59350C2}"/>
                          </a:ext>
                        </a:extLst>
                      </p:cNvPr>
                      <p:cNvSpPr/>
                      <p:nvPr/>
                    </p:nvSpPr>
                    <p:spPr>
                      <a:xfrm rot="253444">
                        <a:off x="286198" y="3065177"/>
                        <a:ext cx="2533202" cy="579121"/>
                      </a:xfrm>
                      <a:prstGeom prst="arc">
                        <a:avLst>
                          <a:gd name="adj1" fmla="val 10836832"/>
                          <a:gd name="adj2" fmla="val 60528"/>
                        </a:avLst>
                      </a:prstGeom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cxnSp>
                  <p:nvCxnSpPr>
                    <p:cNvPr id="54" name="직선 화살표 연결선 53">
                      <a:extLst>
                        <a:ext uri="{FF2B5EF4-FFF2-40B4-BE49-F238E27FC236}">
                          <a16:creationId xmlns:a16="http://schemas.microsoft.com/office/drawing/2014/main" id="{CEBA62F2-2946-A9A8-4D8A-FF0BB6E965B4}"/>
                        </a:ext>
                      </a:extLst>
                    </p:cNvPr>
                    <p:cNvCxnSpPr>
                      <a:cxnSpLocks/>
                      <a:stCxn id="25" idx="3"/>
                      <a:endCxn id="60" idx="1"/>
                    </p:cNvCxnSpPr>
                    <p:nvPr/>
                  </p:nvCxnSpPr>
                  <p:spPr>
                    <a:xfrm flipV="1">
                      <a:off x="2651311" y="2814194"/>
                      <a:ext cx="6235774" cy="1156631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prstDash val="dashDot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직선 화살표 연결선 56">
                      <a:extLst>
                        <a:ext uri="{FF2B5EF4-FFF2-40B4-BE49-F238E27FC236}">
                          <a16:creationId xmlns:a16="http://schemas.microsoft.com/office/drawing/2014/main" id="{F47D6594-7FC1-76A7-BF02-6F51E3EEFCCF}"/>
                        </a:ext>
                      </a:extLst>
                    </p:cNvPr>
                    <p:cNvCxnSpPr>
                      <a:cxnSpLocks/>
                      <a:stCxn id="10242" idx="3"/>
                      <a:endCxn id="60" idx="1"/>
                    </p:cNvCxnSpPr>
                    <p:nvPr/>
                  </p:nvCxnSpPr>
                  <p:spPr>
                    <a:xfrm flipV="1">
                      <a:off x="2857394" y="2814194"/>
                      <a:ext cx="6029691" cy="278619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prstDash val="dashDot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0" name="TextBox 59">
                      <a:extLst>
                        <a:ext uri="{FF2B5EF4-FFF2-40B4-BE49-F238E27FC236}">
                          <a16:creationId xmlns:a16="http://schemas.microsoft.com/office/drawing/2014/main" id="{F149CB15-6B31-76A2-9CAE-C3FFF45AE09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87085" y="2491028"/>
                      <a:ext cx="1953918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dirty="0"/>
                        <a:t>Random Sampling</a:t>
                      </a:r>
                      <a:endParaRPr lang="ko-KR" altLang="en-US" dirty="0"/>
                    </a:p>
                  </p:txBody>
                </p:sp>
                <p:grpSp>
                  <p:nvGrpSpPr>
                    <p:cNvPr id="72" name="그룹 71">
                      <a:extLst>
                        <a:ext uri="{FF2B5EF4-FFF2-40B4-BE49-F238E27FC236}">
                          <a16:creationId xmlns:a16="http://schemas.microsoft.com/office/drawing/2014/main" id="{F3F49451-0188-6932-B6B7-6FA28CFBF2A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81794" y="3369198"/>
                      <a:ext cx="1451038" cy="1199029"/>
                      <a:chOff x="5346002" y="2804364"/>
                      <a:chExt cx="1451038" cy="1199029"/>
                    </a:xfrm>
                  </p:grpSpPr>
                  <p:sp>
                    <p:nvSpPr>
                      <p:cNvPr id="70" name="사각형: 둥근 모서리 69">
                        <a:extLst>
                          <a:ext uri="{FF2B5EF4-FFF2-40B4-BE49-F238E27FC236}">
                            <a16:creationId xmlns:a16="http://schemas.microsoft.com/office/drawing/2014/main" id="{4CEA9515-B8D2-94E0-3821-8CA0587E6D7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46002" y="2804364"/>
                        <a:ext cx="1451038" cy="1199029"/>
                      </a:xfrm>
                      <a:prstGeom prst="roundRect">
                        <a:avLst>
                          <a:gd name="adj" fmla="val 31072"/>
                        </a:avLst>
                      </a:prstGeom>
                      <a:solidFill>
                        <a:srgbClr val="FCD60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65" name="TextBox 64">
                        <a:extLst>
                          <a:ext uri="{FF2B5EF4-FFF2-40B4-BE49-F238E27FC236}">
                            <a16:creationId xmlns:a16="http://schemas.microsoft.com/office/drawing/2014/main" id="{C8090F0F-F268-7545-B578-963A8F36F37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16661" y="3118411"/>
                        <a:ext cx="1309717" cy="58477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600" dirty="0">
                            <a:ea typeface="Tmon몬소리 Black" panose="02000A03000000000000"/>
                          </a:rPr>
                          <a:t>Video</a:t>
                        </a:r>
                      </a:p>
                      <a:p>
                        <a:pPr algn="ctr"/>
                        <a:r>
                          <a:rPr lang="en-US" altLang="ko-KR" sz="1600" dirty="0">
                            <a:ea typeface="Tmon몬소리 Black" panose="02000A03000000000000"/>
                          </a:rPr>
                          <a:t>Encoder</a:t>
                        </a:r>
                        <a:endParaRPr lang="ko-KR" altLang="en-US" sz="1600" dirty="0">
                          <a:ea typeface="Tmon몬소리 Black" panose="02000A03000000000000"/>
                        </a:endParaRPr>
                      </a:p>
                    </p:txBody>
                  </p:sp>
                </p:grpSp>
                <p:grpSp>
                  <p:nvGrpSpPr>
                    <p:cNvPr id="73" name="그룹 72">
                      <a:extLst>
                        <a:ext uri="{FF2B5EF4-FFF2-40B4-BE49-F238E27FC236}">
                          <a16:creationId xmlns:a16="http://schemas.microsoft.com/office/drawing/2014/main" id="{ACB791DB-BDF2-2DCF-93DC-1C2808CDC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81794" y="5000870"/>
                      <a:ext cx="1451038" cy="1199029"/>
                      <a:chOff x="5346002" y="4488935"/>
                      <a:chExt cx="1451038" cy="1199029"/>
                    </a:xfrm>
                  </p:grpSpPr>
                  <p:sp>
                    <p:nvSpPr>
                      <p:cNvPr id="71" name="사각형: 둥근 모서리 70">
                        <a:extLst>
                          <a:ext uri="{FF2B5EF4-FFF2-40B4-BE49-F238E27FC236}">
                            <a16:creationId xmlns:a16="http://schemas.microsoft.com/office/drawing/2014/main" id="{C60C3029-A77F-BDA8-9BC1-C0359D9234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46002" y="4488935"/>
                        <a:ext cx="1451038" cy="1199029"/>
                      </a:xfrm>
                      <a:prstGeom prst="roundRect">
                        <a:avLst>
                          <a:gd name="adj" fmla="val 31072"/>
                        </a:avLst>
                      </a:prstGeom>
                      <a:solidFill>
                        <a:srgbClr val="FCD60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B9B5042A-E18F-099D-F67D-B687B3B1AFC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16662" y="4796061"/>
                        <a:ext cx="1309717" cy="58477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600" dirty="0">
                            <a:ea typeface="Tmon몬소리 Black" panose="02000A03000000000000"/>
                          </a:rPr>
                          <a:t>Audio</a:t>
                        </a:r>
                      </a:p>
                      <a:p>
                        <a:pPr algn="ctr"/>
                        <a:r>
                          <a:rPr lang="en-US" altLang="ko-KR" sz="1600" dirty="0">
                            <a:ea typeface="Tmon몬소리 Black" panose="02000A03000000000000"/>
                          </a:rPr>
                          <a:t>Encoder</a:t>
                        </a:r>
                        <a:endParaRPr lang="ko-KR" altLang="en-US" sz="1600" dirty="0">
                          <a:ea typeface="Tmon몬소리 Black" panose="02000A03000000000000"/>
                        </a:endParaRPr>
                      </a:p>
                    </p:txBody>
                  </p:sp>
                </p:grpSp>
                <p:cxnSp>
                  <p:nvCxnSpPr>
                    <p:cNvPr id="82" name="직선 화살표 연결선 81">
                      <a:extLst>
                        <a:ext uri="{FF2B5EF4-FFF2-40B4-BE49-F238E27FC236}">
                          <a16:creationId xmlns:a16="http://schemas.microsoft.com/office/drawing/2014/main" id="{175072E0-E946-D082-710A-EF3EEF8E68BA}"/>
                        </a:ext>
                      </a:extLst>
                    </p:cNvPr>
                    <p:cNvCxnSpPr>
                      <a:cxnSpLocks/>
                      <a:stCxn id="25" idx="3"/>
                      <a:endCxn id="70" idx="1"/>
                    </p:cNvCxnSpPr>
                    <p:nvPr/>
                  </p:nvCxnSpPr>
                  <p:spPr>
                    <a:xfrm flipV="1">
                      <a:off x="2651311" y="3968713"/>
                      <a:ext cx="1530483" cy="2112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prstDash val="solid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직선 화살표 연결선 84">
                      <a:extLst>
                        <a:ext uri="{FF2B5EF4-FFF2-40B4-BE49-F238E27FC236}">
                          <a16:creationId xmlns:a16="http://schemas.microsoft.com/office/drawing/2014/main" id="{27A3C749-8AA6-D076-5A32-7E9643DD133A}"/>
                        </a:ext>
                      </a:extLst>
                    </p:cNvPr>
                    <p:cNvCxnSpPr>
                      <a:cxnSpLocks/>
                      <a:stCxn id="10242" idx="3"/>
                      <a:endCxn id="71" idx="1"/>
                    </p:cNvCxnSpPr>
                    <p:nvPr/>
                  </p:nvCxnSpPr>
                  <p:spPr>
                    <a:xfrm>
                      <a:off x="2857394" y="5600384"/>
                      <a:ext cx="1324400" cy="1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prstDash val="solid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직선 화살표 연결선 87">
                      <a:extLst>
                        <a:ext uri="{FF2B5EF4-FFF2-40B4-BE49-F238E27FC236}">
                          <a16:creationId xmlns:a16="http://schemas.microsoft.com/office/drawing/2014/main" id="{684EB4F9-B3F3-72C7-CC5B-50F01F9CD2C7}"/>
                        </a:ext>
                      </a:extLst>
                    </p:cNvPr>
                    <p:cNvCxnSpPr>
                      <a:cxnSpLocks/>
                      <a:stCxn id="70" idx="3"/>
                      <a:endCxn id="99" idx="1"/>
                    </p:cNvCxnSpPr>
                    <p:nvPr/>
                  </p:nvCxnSpPr>
                  <p:spPr>
                    <a:xfrm>
                      <a:off x="5632832" y="3968713"/>
                      <a:ext cx="623586" cy="4848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prstDash val="solid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" name="직선 화살표 연결선 89">
                      <a:extLst>
                        <a:ext uri="{FF2B5EF4-FFF2-40B4-BE49-F238E27FC236}">
                          <a16:creationId xmlns:a16="http://schemas.microsoft.com/office/drawing/2014/main" id="{1C3045CF-A7E0-A375-EDA7-0D19BC79F670}"/>
                        </a:ext>
                      </a:extLst>
                    </p:cNvPr>
                    <p:cNvCxnSpPr>
                      <a:cxnSpLocks/>
                      <a:stCxn id="71" idx="3"/>
                      <a:endCxn id="102" idx="1"/>
                    </p:cNvCxnSpPr>
                    <p:nvPr/>
                  </p:nvCxnSpPr>
                  <p:spPr>
                    <a:xfrm>
                      <a:off x="5632832" y="5600385"/>
                      <a:ext cx="578246" cy="875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prstDash val="solid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97" name="그룹 96">
                      <a:extLst>
                        <a:ext uri="{FF2B5EF4-FFF2-40B4-BE49-F238E27FC236}">
                          <a16:creationId xmlns:a16="http://schemas.microsoft.com/office/drawing/2014/main" id="{4499D8C2-6FE8-9853-FE5E-EEA883B1E7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11078" y="3589862"/>
                      <a:ext cx="931091" cy="818660"/>
                      <a:chOff x="5346002" y="2804364"/>
                      <a:chExt cx="1451038" cy="1199029"/>
                    </a:xfrm>
                  </p:grpSpPr>
                  <p:sp>
                    <p:nvSpPr>
                      <p:cNvPr id="98" name="사각형: 둥근 모서리 97">
                        <a:extLst>
                          <a:ext uri="{FF2B5EF4-FFF2-40B4-BE49-F238E27FC236}">
                            <a16:creationId xmlns:a16="http://schemas.microsoft.com/office/drawing/2014/main" id="{4F550A6D-883C-810C-0A3E-CC8ACBC788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46002" y="2804364"/>
                        <a:ext cx="1451038" cy="1199029"/>
                      </a:xfrm>
                      <a:prstGeom prst="roundRect">
                        <a:avLst>
                          <a:gd name="adj" fmla="val 31072"/>
                        </a:avLst>
                      </a:prstGeom>
                      <a:solidFill>
                        <a:srgbClr val="FCD60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9" name="TextBox 98">
                        <a:extLst>
                          <a:ext uri="{FF2B5EF4-FFF2-40B4-BE49-F238E27FC236}">
                            <a16:creationId xmlns:a16="http://schemas.microsoft.com/office/drawing/2014/main" id="{44184F43-480F-C119-B30A-0E5752DD704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16661" y="3118412"/>
                        <a:ext cx="1309717" cy="4958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600" dirty="0" err="1">
                            <a:ea typeface="Tmon몬소리 Black" panose="02000A03000000000000"/>
                          </a:rPr>
                          <a:t>ReLu</a:t>
                        </a:r>
                        <a:endParaRPr lang="ko-KR" altLang="en-US" sz="1600" dirty="0">
                          <a:ea typeface="Tmon몬소리 Black" panose="02000A03000000000000"/>
                        </a:endParaRPr>
                      </a:p>
                    </p:txBody>
                  </p:sp>
                </p:grpSp>
                <p:grpSp>
                  <p:nvGrpSpPr>
                    <p:cNvPr id="101" name="그룹 100">
                      <a:extLst>
                        <a:ext uri="{FF2B5EF4-FFF2-40B4-BE49-F238E27FC236}">
                          <a16:creationId xmlns:a16="http://schemas.microsoft.com/office/drawing/2014/main" id="{72DA50E4-3ECE-CC0A-5944-F1E9EFB73BD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11078" y="5191930"/>
                      <a:ext cx="931091" cy="818660"/>
                      <a:chOff x="5346002" y="2804364"/>
                      <a:chExt cx="1451038" cy="1199029"/>
                    </a:xfrm>
                  </p:grpSpPr>
                  <p:sp>
                    <p:nvSpPr>
                      <p:cNvPr id="102" name="사각형: 둥근 모서리 101">
                        <a:extLst>
                          <a:ext uri="{FF2B5EF4-FFF2-40B4-BE49-F238E27FC236}">
                            <a16:creationId xmlns:a16="http://schemas.microsoft.com/office/drawing/2014/main" id="{5ED0F179-F125-0426-3FEF-F554B6A055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46002" y="2804364"/>
                        <a:ext cx="1451038" cy="1199029"/>
                      </a:xfrm>
                      <a:prstGeom prst="roundRect">
                        <a:avLst>
                          <a:gd name="adj" fmla="val 31072"/>
                        </a:avLst>
                      </a:prstGeom>
                      <a:solidFill>
                        <a:srgbClr val="FCD60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03" name="TextBox 102">
                        <a:extLst>
                          <a:ext uri="{FF2B5EF4-FFF2-40B4-BE49-F238E27FC236}">
                            <a16:creationId xmlns:a16="http://schemas.microsoft.com/office/drawing/2014/main" id="{A8F34DD9-049D-45B8-5A3C-52933703008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16661" y="3118412"/>
                        <a:ext cx="1309717" cy="4958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600" dirty="0" err="1">
                            <a:ea typeface="Tmon몬소리 Black" panose="02000A03000000000000"/>
                          </a:rPr>
                          <a:t>ReLu</a:t>
                        </a:r>
                        <a:endParaRPr lang="ko-KR" altLang="en-US" sz="1600" dirty="0">
                          <a:ea typeface="Tmon몬소리 Black" panose="02000A03000000000000"/>
                        </a:endParaRPr>
                      </a:p>
                    </p:txBody>
                  </p:sp>
                </p:grpSp>
                <p:sp>
                  <p:nvSpPr>
                    <p:cNvPr id="114" name="순서도: 가산 접합 113">
                      <a:extLst>
                        <a:ext uri="{FF2B5EF4-FFF2-40B4-BE49-F238E27FC236}">
                          <a16:creationId xmlns:a16="http://schemas.microsoft.com/office/drawing/2014/main" id="{63E41E88-88EC-E29A-91F3-B1CE809F9F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303" y="4727105"/>
                      <a:ext cx="227801" cy="227801"/>
                    </a:xfrm>
                    <a:prstGeom prst="flowChartSummingJunction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17" name="직선 화살표 연결선 116">
                      <a:extLst>
                        <a:ext uri="{FF2B5EF4-FFF2-40B4-BE49-F238E27FC236}">
                          <a16:creationId xmlns:a16="http://schemas.microsoft.com/office/drawing/2014/main" id="{8B1A568A-02AE-2841-7D68-7366E320A496}"/>
                        </a:ext>
                      </a:extLst>
                    </p:cNvPr>
                    <p:cNvCxnSpPr>
                      <a:cxnSpLocks/>
                      <a:stCxn id="98" idx="3"/>
                      <a:endCxn id="114" idx="1"/>
                    </p:cNvCxnSpPr>
                    <p:nvPr/>
                  </p:nvCxnSpPr>
                  <p:spPr>
                    <a:xfrm>
                      <a:off x="7142169" y="3999192"/>
                      <a:ext cx="786495" cy="761274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prstDash val="solid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0" name="직선 화살표 연결선 119">
                      <a:extLst>
                        <a:ext uri="{FF2B5EF4-FFF2-40B4-BE49-F238E27FC236}">
                          <a16:creationId xmlns:a16="http://schemas.microsoft.com/office/drawing/2014/main" id="{76339BD0-B27D-23B8-CF6A-3A42066BBA0D}"/>
                        </a:ext>
                      </a:extLst>
                    </p:cNvPr>
                    <p:cNvCxnSpPr>
                      <a:cxnSpLocks/>
                      <a:stCxn id="102" idx="3"/>
                      <a:endCxn id="114" idx="3"/>
                    </p:cNvCxnSpPr>
                    <p:nvPr/>
                  </p:nvCxnSpPr>
                  <p:spPr>
                    <a:xfrm flipV="1">
                      <a:off x="7142169" y="4921545"/>
                      <a:ext cx="786495" cy="679715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prstDash val="solid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6" name="직선 화살표 연결선 125">
                      <a:extLst>
                        <a:ext uri="{FF2B5EF4-FFF2-40B4-BE49-F238E27FC236}">
                          <a16:creationId xmlns:a16="http://schemas.microsoft.com/office/drawing/2014/main" id="{2946887D-9601-4094-AB6B-F5E1FE574982}"/>
                        </a:ext>
                      </a:extLst>
                    </p:cNvPr>
                    <p:cNvCxnSpPr>
                      <a:cxnSpLocks/>
                      <a:stCxn id="114" idx="6"/>
                    </p:cNvCxnSpPr>
                    <p:nvPr/>
                  </p:nvCxnSpPr>
                  <p:spPr>
                    <a:xfrm flipV="1">
                      <a:off x="8123104" y="4841005"/>
                      <a:ext cx="311777" cy="1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244" name="TextBox 10243">
                      <a:extLst>
                        <a:ext uri="{FF2B5EF4-FFF2-40B4-BE49-F238E27FC236}">
                          <a16:creationId xmlns:a16="http://schemas.microsoft.com/office/drawing/2014/main" id="{C38B66B1-4872-EFF8-9330-0C9CC073B80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75059" y="5687424"/>
                      <a:ext cx="2830222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Loss : </a:t>
                      </a:r>
                      <a:r>
                        <a:rPr lang="en-US" altLang="ko-KR" dirty="0" err="1"/>
                        <a:t>Costine</a:t>
                      </a:r>
                      <a:r>
                        <a:rPr lang="en-US" altLang="ko-KR" dirty="0"/>
                        <a:t> Similarity</a:t>
                      </a:r>
                    </a:p>
                    <a:p>
                      <a:pPr algn="ctr"/>
                      <a:r>
                        <a:rPr lang="en-US" altLang="ko-KR" dirty="0"/>
                        <a:t>With BCE</a:t>
                      </a:r>
                      <a:endParaRPr lang="ko-KR" altLang="en-US" dirty="0"/>
                    </a:p>
                  </p:txBody>
                </p:sp>
                <p:sp>
                  <p:nvSpPr>
                    <p:cNvPr id="10245" name="양쪽 대괄호 10244">
                      <a:extLst>
                        <a:ext uri="{FF2B5EF4-FFF2-40B4-BE49-F238E27FC236}">
                          <a16:creationId xmlns:a16="http://schemas.microsoft.com/office/drawing/2014/main" id="{BB24FF8A-5AE4-F66C-C39C-60577B5EA5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03992" y="4568227"/>
                      <a:ext cx="1920859" cy="823361"/>
                    </a:xfrm>
                    <a:prstGeom prst="bracketPair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246" name="TextBox 10245">
                      <a:extLst>
                        <a:ext uri="{FF2B5EF4-FFF2-40B4-BE49-F238E27FC236}">
                          <a16:creationId xmlns:a16="http://schemas.microsoft.com/office/drawing/2014/main" id="{C6454FA2-5167-E2CB-598D-CA84E20A54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14413" y="4445966"/>
                      <a:ext cx="1551514" cy="10156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6000" dirty="0"/>
                        <a:t>0, 1 </a:t>
                      </a:r>
                      <a:endParaRPr lang="ko-KR" altLang="en-US" sz="6000" dirty="0"/>
                    </a:p>
                  </p:txBody>
                </p:sp>
                <p:cxnSp>
                  <p:nvCxnSpPr>
                    <p:cNvPr id="10254" name="직선 화살표 연결선 10253">
                      <a:extLst>
                        <a:ext uri="{FF2B5EF4-FFF2-40B4-BE49-F238E27FC236}">
                          <a16:creationId xmlns:a16="http://schemas.microsoft.com/office/drawing/2014/main" id="{2C898256-C8B9-9C76-322C-52DF36CC52C1}"/>
                        </a:ext>
                      </a:extLst>
                    </p:cNvPr>
                    <p:cNvCxnSpPr>
                      <a:cxnSpLocks/>
                      <a:stCxn id="47" idx="2"/>
                    </p:cNvCxnSpPr>
                    <p:nvPr/>
                  </p:nvCxnSpPr>
                  <p:spPr>
                    <a:xfrm flipH="1">
                      <a:off x="9944327" y="3692554"/>
                      <a:ext cx="379455" cy="875673"/>
                    </a:xfrm>
                    <a:prstGeom prst="straightConnector1">
                      <a:avLst/>
                    </a:prstGeom>
                    <a:ln w="28575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56" name="직선 화살표 연결선 10255">
                      <a:extLst>
                        <a:ext uri="{FF2B5EF4-FFF2-40B4-BE49-F238E27FC236}">
                          <a16:creationId xmlns:a16="http://schemas.microsoft.com/office/drawing/2014/main" id="{8BC1126E-AEAB-AFA6-EE90-CC1B4BD7A2CC}"/>
                        </a:ext>
                      </a:extLst>
                    </p:cNvPr>
                    <p:cNvCxnSpPr>
                      <a:cxnSpLocks/>
                      <a:stCxn id="48" idx="2"/>
                    </p:cNvCxnSpPr>
                    <p:nvPr/>
                  </p:nvCxnSpPr>
                  <p:spPr>
                    <a:xfrm>
                      <a:off x="8715592" y="3676695"/>
                      <a:ext cx="342986" cy="940461"/>
                    </a:xfrm>
                    <a:prstGeom prst="straightConnector1">
                      <a:avLst/>
                    </a:prstGeom>
                    <a:ln w="28575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grpSp>
        <p:nvGrpSpPr>
          <p:cNvPr id="10266" name="그룹 10265">
            <a:extLst>
              <a:ext uri="{FF2B5EF4-FFF2-40B4-BE49-F238E27FC236}">
                <a16:creationId xmlns:a16="http://schemas.microsoft.com/office/drawing/2014/main" id="{FAF719D4-9DFF-286C-1501-2D5C323982E2}"/>
              </a:ext>
            </a:extLst>
          </p:cNvPr>
          <p:cNvGrpSpPr/>
          <p:nvPr/>
        </p:nvGrpSpPr>
        <p:grpSpPr>
          <a:xfrm>
            <a:off x="9428145" y="48295"/>
            <a:ext cx="476130" cy="338430"/>
            <a:chOff x="272023" y="1632975"/>
            <a:chExt cx="806673" cy="573378"/>
          </a:xfrm>
        </p:grpSpPr>
        <p:sp>
          <p:nvSpPr>
            <p:cNvPr id="10267" name="대각선 줄무늬 10266">
              <a:extLst>
                <a:ext uri="{FF2B5EF4-FFF2-40B4-BE49-F238E27FC236}">
                  <a16:creationId xmlns:a16="http://schemas.microsoft.com/office/drawing/2014/main" id="{78F39676-0C62-0593-80FD-47CDA0EC0ED9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268" name="대각선 줄무늬 10267">
              <a:extLst>
                <a:ext uri="{FF2B5EF4-FFF2-40B4-BE49-F238E27FC236}">
                  <a16:creationId xmlns:a16="http://schemas.microsoft.com/office/drawing/2014/main" id="{204C126B-FA43-6328-4A7E-6EE3AF910F83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75FF08E8-3970-3F9A-3211-095A0448D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1075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>
              <a:ln w="15875">
                <a:noFill/>
              </a:ln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410546" y="666361"/>
            <a:ext cx="2883079" cy="1931345"/>
            <a:chOff x="177947" y="1170864"/>
            <a:chExt cx="2883079" cy="193134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11526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Train Discriminator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- W2L (Sync-Net)</a:t>
              </a:r>
            </a:p>
            <a:p>
              <a:pPr algn="ctr">
                <a:lnSpc>
                  <a:spcPct val="150000"/>
                </a:lnSpc>
                <a:defRPr/>
              </a:pP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4FF9824-12FB-4D8C-D93F-5E68E07CB948}"/>
              </a:ext>
            </a:extLst>
          </p:cNvPr>
          <p:cNvGrpSpPr/>
          <p:nvPr/>
        </p:nvGrpSpPr>
        <p:grpSpPr>
          <a:xfrm>
            <a:off x="10392253" y="23004"/>
            <a:ext cx="476130" cy="338430"/>
            <a:chOff x="272023" y="1632975"/>
            <a:chExt cx="806673" cy="573378"/>
          </a:xfrm>
        </p:grpSpPr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B9DFD27F-DE30-AFE0-71CF-054C460144DE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대각선 줄무늬 19">
              <a:extLst>
                <a:ext uri="{FF2B5EF4-FFF2-40B4-BE49-F238E27FC236}">
                  <a16:creationId xmlns:a16="http://schemas.microsoft.com/office/drawing/2014/main" id="{B7C6581D-FEFE-CDBF-26F1-2B9EC6F380AD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CF98BE1E-2785-F801-A5D9-A7326E48EA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720" y="870640"/>
            <a:ext cx="4953363" cy="2820512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23F8A265-C0F5-F210-9425-FB5FB7B6D9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581" y="853433"/>
            <a:ext cx="4721139" cy="283771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8D97ACF-E1DF-11B2-D526-9BC2058CC66A}"/>
              </a:ext>
            </a:extLst>
          </p:cNvPr>
          <p:cNvSpPr txBox="1"/>
          <p:nvPr/>
        </p:nvSpPr>
        <p:spPr>
          <a:xfrm>
            <a:off x="8955355" y="4285087"/>
            <a:ext cx="3473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Train : 110</a:t>
            </a:r>
            <a:r>
              <a:rPr lang="ko-KR" altLang="en-US" dirty="0"/>
              <a:t>시간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Train loss : 0.4465</a:t>
            </a:r>
          </a:p>
          <a:p>
            <a:endParaRPr lang="en-US" altLang="ko-KR" dirty="0"/>
          </a:p>
          <a:p>
            <a:r>
              <a:rPr lang="en-US" altLang="ko-KR" dirty="0"/>
              <a:t>Val loss : 0.4340</a:t>
            </a:r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7D7592E-8B98-6D4D-F02B-AB8CE271EA71}"/>
              </a:ext>
            </a:extLst>
          </p:cNvPr>
          <p:cNvGrpSpPr/>
          <p:nvPr/>
        </p:nvGrpSpPr>
        <p:grpSpPr>
          <a:xfrm>
            <a:off x="1284107" y="4038667"/>
            <a:ext cx="3341009" cy="1794007"/>
            <a:chOff x="2035738" y="1686494"/>
            <a:chExt cx="3341009" cy="179400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C92DBE-219F-E09E-8BC3-742D262CBAAE}"/>
                </a:ext>
              </a:extLst>
            </p:cNvPr>
            <p:cNvSpPr txBox="1"/>
            <p:nvPr/>
          </p:nvSpPr>
          <p:spPr>
            <a:xfrm>
              <a:off x="3083942" y="2895726"/>
              <a:ext cx="12446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32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0.25</a:t>
              </a:r>
              <a:endParaRPr lang="en-US" altLang="ko-KR" sz="5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91B57DA-24DA-939A-D5D7-DAFAE5D41F1E}"/>
                </a:ext>
              </a:extLst>
            </p:cNvPr>
            <p:cNvGrpSpPr/>
            <p:nvPr/>
          </p:nvGrpSpPr>
          <p:grpSpPr>
            <a:xfrm>
              <a:off x="2035738" y="1686494"/>
              <a:ext cx="3341009" cy="1742506"/>
              <a:chOff x="1483181" y="2679815"/>
              <a:chExt cx="3341009" cy="1742506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1D9FE57C-C148-DD6F-93B4-479D03F9851E}"/>
                  </a:ext>
                </a:extLst>
              </p:cNvPr>
              <p:cNvGrpSpPr/>
              <p:nvPr/>
            </p:nvGrpSpPr>
            <p:grpSpPr>
              <a:xfrm>
                <a:off x="1483181" y="2751816"/>
                <a:ext cx="3341009" cy="1670505"/>
                <a:chOff x="3650341" y="2960911"/>
                <a:chExt cx="4557486" cy="2278743"/>
              </a:xfrm>
            </p:grpSpPr>
            <p:sp>
              <p:nvSpPr>
                <p:cNvPr id="30" name="오른쪽 대괄호 29">
                  <a:extLst>
                    <a:ext uri="{FF2B5EF4-FFF2-40B4-BE49-F238E27FC236}">
                      <a16:creationId xmlns:a16="http://schemas.microsoft.com/office/drawing/2014/main" id="{5C2FF687-9600-52F2-CCA1-3D43FA18C55A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" name="오른쪽 대괄호 30">
                  <a:extLst>
                    <a:ext uri="{FF2B5EF4-FFF2-40B4-BE49-F238E27FC236}">
                      <a16:creationId xmlns:a16="http://schemas.microsoft.com/office/drawing/2014/main" id="{360B566C-8B8A-192E-61AE-78183F26519E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03D62300-C390-E7AE-5679-4572A532FE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3685" y="2679815"/>
                <a:ext cx="0" cy="144000"/>
              </a:xfrm>
              <a:prstGeom prst="line">
                <a:avLst/>
              </a:prstGeom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2522B7DF-687B-46E4-1ABB-138F1F1BD30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1964648" y="3174890"/>
                <a:ext cx="0" cy="144000"/>
              </a:xfrm>
              <a:prstGeom prst="line">
                <a:avLst/>
              </a:prstGeom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E2311B8F-1CAE-72AD-F396-69725C4562D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4312504" y="3151418"/>
                <a:ext cx="0" cy="144000"/>
              </a:xfrm>
              <a:prstGeom prst="line">
                <a:avLst/>
              </a:prstGeom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원호 21">
            <a:extLst>
              <a:ext uri="{FF2B5EF4-FFF2-40B4-BE49-F238E27FC236}">
                <a16:creationId xmlns:a16="http://schemas.microsoft.com/office/drawing/2014/main" id="{C724E242-21E9-EC4E-B9F3-84566B6E83A4}"/>
              </a:ext>
            </a:extLst>
          </p:cNvPr>
          <p:cNvSpPr/>
          <p:nvPr/>
        </p:nvSpPr>
        <p:spPr>
          <a:xfrm>
            <a:off x="1589966" y="4410419"/>
            <a:ext cx="2741507" cy="2741507"/>
          </a:xfrm>
          <a:prstGeom prst="arc">
            <a:avLst>
              <a:gd name="adj1" fmla="val 10808693"/>
              <a:gd name="adj2" fmla="val 21569855"/>
            </a:avLst>
          </a:prstGeom>
          <a:noFill/>
          <a:ln w="425450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1F13B1D-1037-35D9-562A-10BCDE172287}"/>
              </a:ext>
            </a:extLst>
          </p:cNvPr>
          <p:cNvGrpSpPr/>
          <p:nvPr/>
        </p:nvGrpSpPr>
        <p:grpSpPr>
          <a:xfrm>
            <a:off x="5239330" y="4038667"/>
            <a:ext cx="3341009" cy="1794007"/>
            <a:chOff x="2035738" y="1686494"/>
            <a:chExt cx="3341009" cy="179400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0415BFF-35A9-5F30-6F95-F3D426FC3A5C}"/>
                </a:ext>
              </a:extLst>
            </p:cNvPr>
            <p:cNvSpPr txBox="1"/>
            <p:nvPr/>
          </p:nvSpPr>
          <p:spPr>
            <a:xfrm>
              <a:off x="3083942" y="2895726"/>
              <a:ext cx="12446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32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0.44</a:t>
              </a:r>
              <a:endParaRPr lang="en-US" altLang="ko-KR" sz="5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570BDDD8-69BF-C4E1-0C4C-737FD7AC3427}"/>
                </a:ext>
              </a:extLst>
            </p:cNvPr>
            <p:cNvGrpSpPr/>
            <p:nvPr/>
          </p:nvGrpSpPr>
          <p:grpSpPr>
            <a:xfrm>
              <a:off x="2035738" y="1686494"/>
              <a:ext cx="3341009" cy="1742506"/>
              <a:chOff x="1483181" y="2679815"/>
              <a:chExt cx="3341009" cy="1742506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407F80E7-38C7-1B0E-C4FD-497380FF563B}"/>
                  </a:ext>
                </a:extLst>
              </p:cNvPr>
              <p:cNvGrpSpPr/>
              <p:nvPr/>
            </p:nvGrpSpPr>
            <p:grpSpPr>
              <a:xfrm>
                <a:off x="1483181" y="2751816"/>
                <a:ext cx="3341009" cy="1670505"/>
                <a:chOff x="3650341" y="2960911"/>
                <a:chExt cx="4557486" cy="2278743"/>
              </a:xfrm>
            </p:grpSpPr>
            <p:sp>
              <p:nvSpPr>
                <p:cNvPr id="41" name="오른쪽 대괄호 40">
                  <a:extLst>
                    <a:ext uri="{FF2B5EF4-FFF2-40B4-BE49-F238E27FC236}">
                      <a16:creationId xmlns:a16="http://schemas.microsoft.com/office/drawing/2014/main" id="{719C970B-CE59-BAEC-CBA4-2E89DA50D59F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2" name="오른쪽 대괄호 41">
                  <a:extLst>
                    <a:ext uri="{FF2B5EF4-FFF2-40B4-BE49-F238E27FC236}">
                      <a16:creationId xmlns:a16="http://schemas.microsoft.com/office/drawing/2014/main" id="{19486508-1C26-B5F9-8C7A-29D08BC430E0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E2D6A147-FE75-5D54-FBD1-86CD66E4FF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3685" y="2679815"/>
                <a:ext cx="0" cy="144000"/>
              </a:xfrm>
              <a:prstGeom prst="line">
                <a:avLst/>
              </a:prstGeom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2503635A-A35C-B264-D4EF-940FD8BC934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1964648" y="3174890"/>
                <a:ext cx="0" cy="144000"/>
              </a:xfrm>
              <a:prstGeom prst="line">
                <a:avLst/>
              </a:prstGeom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D566C334-1485-A4D6-FCFD-095C1144F562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4312504" y="3151418"/>
                <a:ext cx="0" cy="144000"/>
              </a:xfrm>
              <a:prstGeom prst="line">
                <a:avLst/>
              </a:prstGeom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4" name="원호 33">
            <a:extLst>
              <a:ext uri="{FF2B5EF4-FFF2-40B4-BE49-F238E27FC236}">
                <a16:creationId xmlns:a16="http://schemas.microsoft.com/office/drawing/2014/main" id="{1C551833-8559-77D4-1C1C-3D049F071074}"/>
              </a:ext>
            </a:extLst>
          </p:cNvPr>
          <p:cNvSpPr/>
          <p:nvPr/>
        </p:nvSpPr>
        <p:spPr>
          <a:xfrm>
            <a:off x="5545189" y="4410419"/>
            <a:ext cx="2741507" cy="2741507"/>
          </a:xfrm>
          <a:prstGeom prst="arc">
            <a:avLst>
              <a:gd name="adj1" fmla="val 10808693"/>
              <a:gd name="adj2" fmla="val 21521259"/>
            </a:avLst>
          </a:prstGeom>
          <a:noFill/>
          <a:ln w="425450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8BC59AE-72D2-B103-44BD-63ECB3C96AD6}"/>
              </a:ext>
            </a:extLst>
          </p:cNvPr>
          <p:cNvSpPr txBox="1"/>
          <p:nvPr/>
        </p:nvSpPr>
        <p:spPr>
          <a:xfrm>
            <a:off x="1413259" y="5996692"/>
            <a:ext cx="312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논문에서 요구한 </a:t>
            </a:r>
            <a:r>
              <a:rPr lang="en-US" altLang="ko-KR" dirty="0"/>
              <a:t>loss </a:t>
            </a:r>
            <a:r>
              <a:rPr lang="ko-KR" altLang="en-US" dirty="0"/>
              <a:t>수치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C5EE86-73F9-D691-B277-F8B3A58B9D5A}"/>
              </a:ext>
            </a:extLst>
          </p:cNvPr>
          <p:cNvSpPr txBox="1"/>
          <p:nvPr/>
        </p:nvSpPr>
        <p:spPr>
          <a:xfrm>
            <a:off x="5720797" y="5985836"/>
            <a:ext cx="312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실제 달성 최저 </a:t>
            </a:r>
            <a:r>
              <a:rPr lang="en-US" altLang="ko-KR" dirty="0"/>
              <a:t>loss</a:t>
            </a:r>
            <a:endParaRPr lang="ko-KR" altLang="en-US" dirty="0"/>
          </a:p>
        </p:txBody>
      </p:sp>
      <p:sp>
        <p:nvSpPr>
          <p:cNvPr id="45" name="원호 44">
            <a:extLst>
              <a:ext uri="{FF2B5EF4-FFF2-40B4-BE49-F238E27FC236}">
                <a16:creationId xmlns:a16="http://schemas.microsoft.com/office/drawing/2014/main" id="{FA8ECE99-2436-F82F-B797-FE29A8D87A53}"/>
              </a:ext>
            </a:extLst>
          </p:cNvPr>
          <p:cNvSpPr/>
          <p:nvPr/>
        </p:nvSpPr>
        <p:spPr>
          <a:xfrm flipH="1">
            <a:off x="1584886" y="4406608"/>
            <a:ext cx="2741507" cy="2741507"/>
          </a:xfrm>
          <a:prstGeom prst="arc">
            <a:avLst>
              <a:gd name="adj1" fmla="val 10808693"/>
              <a:gd name="adj2" fmla="val 18934048"/>
            </a:avLst>
          </a:prstGeom>
          <a:noFill/>
          <a:ln w="444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7" name="원호 46">
            <a:extLst>
              <a:ext uri="{FF2B5EF4-FFF2-40B4-BE49-F238E27FC236}">
                <a16:creationId xmlns:a16="http://schemas.microsoft.com/office/drawing/2014/main" id="{9F4B3980-F775-C34D-77CE-2D527CF1984F}"/>
              </a:ext>
            </a:extLst>
          </p:cNvPr>
          <p:cNvSpPr/>
          <p:nvPr/>
        </p:nvSpPr>
        <p:spPr>
          <a:xfrm flipH="1">
            <a:off x="5544160" y="4409403"/>
            <a:ext cx="2741507" cy="2741507"/>
          </a:xfrm>
          <a:prstGeom prst="arc">
            <a:avLst>
              <a:gd name="adj1" fmla="val 10808693"/>
              <a:gd name="adj2" fmla="val 16735794"/>
            </a:avLst>
          </a:prstGeom>
          <a:noFill/>
          <a:ln w="441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D5D78C97-DA22-CD68-4806-DE3B97670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39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413035" y="666361"/>
            <a:ext cx="2883079" cy="1192681"/>
            <a:chOff x="177947" y="1170864"/>
            <a:chExt cx="2883079" cy="119268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Generator - W2L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17BBFA1-6B41-CAEF-BA76-38894CB727FB}"/>
              </a:ext>
            </a:extLst>
          </p:cNvPr>
          <p:cNvGrpSpPr/>
          <p:nvPr/>
        </p:nvGrpSpPr>
        <p:grpSpPr>
          <a:xfrm>
            <a:off x="9401319" y="42140"/>
            <a:ext cx="476130" cy="338430"/>
            <a:chOff x="272023" y="1632975"/>
            <a:chExt cx="806673" cy="573378"/>
          </a:xfrm>
        </p:grpSpPr>
        <p:sp>
          <p:nvSpPr>
            <p:cNvPr id="18" name="대각선 줄무늬 17">
              <a:extLst>
                <a:ext uri="{FF2B5EF4-FFF2-40B4-BE49-F238E27FC236}">
                  <a16:creationId xmlns:a16="http://schemas.microsoft.com/office/drawing/2014/main" id="{A139A43A-A67B-8574-F488-82233C6852F2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FDDCF411-F1B4-01EB-484F-9D7DA2CD87D2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113398B-771A-64D9-E943-ABD75F2EE1CD}"/>
              </a:ext>
            </a:extLst>
          </p:cNvPr>
          <p:cNvGrpSpPr/>
          <p:nvPr/>
        </p:nvGrpSpPr>
        <p:grpSpPr>
          <a:xfrm>
            <a:off x="338557" y="1968811"/>
            <a:ext cx="2533031" cy="1484921"/>
            <a:chOff x="466047" y="2838082"/>
            <a:chExt cx="2795926" cy="1639036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A58D58C-7D85-8598-9495-6F9A670DF0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067" r="50000"/>
            <a:stretch/>
          </p:blipFill>
          <p:spPr>
            <a:xfrm>
              <a:off x="466047" y="2838082"/>
              <a:ext cx="2338726" cy="1181836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A145755-91FC-1FA8-CAE9-7A37B41586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067" r="50000"/>
            <a:stretch/>
          </p:blipFill>
          <p:spPr>
            <a:xfrm>
              <a:off x="618447" y="2990482"/>
              <a:ext cx="2338726" cy="1181836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945CC8A-B401-1F35-E034-5EBD9D7A0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067" r="50000"/>
            <a:stretch/>
          </p:blipFill>
          <p:spPr>
            <a:xfrm>
              <a:off x="770847" y="3142882"/>
              <a:ext cx="2338726" cy="1181836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FA7FF63-6D02-AAE3-4B71-27E0EB985F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067" r="50000"/>
            <a:stretch/>
          </p:blipFill>
          <p:spPr>
            <a:xfrm>
              <a:off x="923247" y="3295282"/>
              <a:ext cx="2338726" cy="1181836"/>
            </a:xfrm>
            <a:prstGeom prst="rect">
              <a:avLst/>
            </a:prstGeom>
          </p:spPr>
        </p:pic>
      </p:grpSp>
      <p:pic>
        <p:nvPicPr>
          <p:cNvPr id="27" name="Picture 2" descr="Comparison of Coarse mel-spectrogram (top), Predicted mel-spectrogram (middle) and Original melspectrogram (bottom).">
            <a:extLst>
              <a:ext uri="{FF2B5EF4-FFF2-40B4-BE49-F238E27FC236}">
                <a16:creationId xmlns:a16="http://schemas.microsoft.com/office/drawing/2014/main" id="{ACE5A127-0A55-2933-41AC-602A75D0E1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" t="-605" r="63624" b="68961"/>
          <a:stretch/>
        </p:blipFill>
        <p:spPr bwMode="auto">
          <a:xfrm>
            <a:off x="359978" y="4045124"/>
            <a:ext cx="2373540" cy="97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순서도: 처리 28">
            <a:extLst>
              <a:ext uri="{FF2B5EF4-FFF2-40B4-BE49-F238E27FC236}">
                <a16:creationId xmlns:a16="http://schemas.microsoft.com/office/drawing/2014/main" id="{88A51847-2738-B964-9BDA-2AC6FAE995F3}"/>
              </a:ext>
            </a:extLst>
          </p:cNvPr>
          <p:cNvSpPr/>
          <p:nvPr/>
        </p:nvSpPr>
        <p:spPr>
          <a:xfrm>
            <a:off x="3152706" y="2546851"/>
            <a:ext cx="1433460" cy="745929"/>
          </a:xfrm>
          <a:prstGeom prst="flowChartProcess">
            <a:avLst/>
          </a:prstGeom>
          <a:solidFill>
            <a:srgbClr val="FCD605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D844BC-9C18-4548-187B-90A457258C1C}"/>
              </a:ext>
            </a:extLst>
          </p:cNvPr>
          <p:cNvSpPr txBox="1"/>
          <p:nvPr/>
        </p:nvSpPr>
        <p:spPr>
          <a:xfrm>
            <a:off x="3204883" y="2674530"/>
            <a:ext cx="1296589" cy="523220"/>
          </a:xfrm>
          <a:prstGeom prst="rect">
            <a:avLst/>
          </a:prstGeom>
          <a:solidFill>
            <a:srgbClr val="FCD605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Identity </a:t>
            </a:r>
          </a:p>
          <a:p>
            <a:pPr algn="ctr"/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Encoder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D0A6FC5D-95DD-11AE-C790-DDA41CFC218C}"/>
              </a:ext>
            </a:extLst>
          </p:cNvPr>
          <p:cNvCxnSpPr>
            <a:cxnSpLocks/>
          </p:cNvCxnSpPr>
          <p:nvPr/>
        </p:nvCxnSpPr>
        <p:spPr>
          <a:xfrm rot="16200000" flipH="1">
            <a:off x="4663984" y="2936966"/>
            <a:ext cx="776941" cy="732308"/>
          </a:xfrm>
          <a:prstGeom prst="bentConnector3">
            <a:avLst>
              <a:gd name="adj1" fmla="val 10001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순서도: 처리 36">
            <a:extLst>
              <a:ext uri="{FF2B5EF4-FFF2-40B4-BE49-F238E27FC236}">
                <a16:creationId xmlns:a16="http://schemas.microsoft.com/office/drawing/2014/main" id="{9B801913-87C5-0BFE-5750-D4C1325E780A}"/>
              </a:ext>
            </a:extLst>
          </p:cNvPr>
          <p:cNvSpPr/>
          <p:nvPr/>
        </p:nvSpPr>
        <p:spPr>
          <a:xfrm>
            <a:off x="5362622" y="3196922"/>
            <a:ext cx="1433460" cy="989338"/>
          </a:xfrm>
          <a:prstGeom prst="flowChartProcess">
            <a:avLst/>
          </a:prstGeom>
          <a:solidFill>
            <a:srgbClr val="FCD605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D3A6D1-E805-B4A7-A781-0929171B3F5E}"/>
              </a:ext>
            </a:extLst>
          </p:cNvPr>
          <p:cNvSpPr txBox="1"/>
          <p:nvPr/>
        </p:nvSpPr>
        <p:spPr>
          <a:xfrm>
            <a:off x="4781643" y="3453732"/>
            <a:ext cx="2628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Face</a:t>
            </a:r>
          </a:p>
          <a:p>
            <a:pPr algn="ctr"/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Decoder </a:t>
            </a:r>
          </a:p>
        </p:txBody>
      </p:sp>
      <p:sp>
        <p:nvSpPr>
          <p:cNvPr id="39" name="순서도: 논리합 38">
            <a:extLst>
              <a:ext uri="{FF2B5EF4-FFF2-40B4-BE49-F238E27FC236}">
                <a16:creationId xmlns:a16="http://schemas.microsoft.com/office/drawing/2014/main" id="{EB604295-A711-72E6-F132-727B08E73189}"/>
              </a:ext>
            </a:extLst>
          </p:cNvPr>
          <p:cNvSpPr/>
          <p:nvPr/>
        </p:nvSpPr>
        <p:spPr>
          <a:xfrm>
            <a:off x="4933947" y="3572201"/>
            <a:ext cx="228718" cy="228718"/>
          </a:xfrm>
          <a:prstGeom prst="flowChartOr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A2048117-B0C2-049D-8B6C-47793D8E4C3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31704" y="3741049"/>
            <a:ext cx="777645" cy="668668"/>
          </a:xfrm>
          <a:prstGeom prst="bentConnector3">
            <a:avLst>
              <a:gd name="adj1" fmla="val 9972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125C374-0466-892B-A4E2-1E706B01CE70}"/>
              </a:ext>
            </a:extLst>
          </p:cNvPr>
          <p:cNvGrpSpPr/>
          <p:nvPr/>
        </p:nvGrpSpPr>
        <p:grpSpPr>
          <a:xfrm>
            <a:off x="7415578" y="2703392"/>
            <a:ext cx="1985741" cy="1966336"/>
            <a:chOff x="8955581" y="3567406"/>
            <a:chExt cx="2191834" cy="2170415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F5DE6B27-7498-0046-B131-FF006A177C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13" t="42" r="25415" b="2603"/>
            <a:stretch/>
          </p:blipFill>
          <p:spPr>
            <a:xfrm>
              <a:off x="8955581" y="3567406"/>
              <a:ext cx="1582234" cy="1560815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1B085E9B-C332-118C-8624-4D8B171C5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13" t="42" r="25415" b="2603"/>
            <a:stretch/>
          </p:blipFill>
          <p:spPr>
            <a:xfrm>
              <a:off x="9107981" y="3719806"/>
              <a:ext cx="1582234" cy="1560815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8CF34DBB-E492-F15C-FF32-9C595E0FE5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13" t="42" r="25415" b="2603"/>
            <a:stretch/>
          </p:blipFill>
          <p:spPr>
            <a:xfrm>
              <a:off x="9260381" y="3872206"/>
              <a:ext cx="1582234" cy="1560815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EBD7CD81-6102-4EC9-8321-25E5371356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13" t="42" r="25415" b="2603"/>
            <a:stretch/>
          </p:blipFill>
          <p:spPr>
            <a:xfrm>
              <a:off x="9412781" y="4024606"/>
              <a:ext cx="1582234" cy="1560815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E07C98CF-7163-C123-1B28-97BBB74918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13" t="42" r="25415" b="2603"/>
            <a:stretch/>
          </p:blipFill>
          <p:spPr>
            <a:xfrm>
              <a:off x="9565181" y="4177006"/>
              <a:ext cx="1582234" cy="1560815"/>
            </a:xfrm>
            <a:prstGeom prst="rect">
              <a:avLst/>
            </a:prstGeom>
          </p:spPr>
        </p:pic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BD5B142-B89C-CC80-0994-037068D254BE}"/>
              </a:ext>
            </a:extLst>
          </p:cNvPr>
          <p:cNvCxnSpPr>
            <a:cxnSpLocks/>
            <a:stCxn id="37" idx="3"/>
            <a:endCxn id="46" idx="1"/>
          </p:cNvCxnSpPr>
          <p:nvPr/>
        </p:nvCxnSpPr>
        <p:spPr>
          <a:xfrm flipV="1">
            <a:off x="6796082" y="3686560"/>
            <a:ext cx="895636" cy="5031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207F4A7-7DF0-408A-2D30-CC09137E5A5C}"/>
              </a:ext>
            </a:extLst>
          </p:cNvPr>
          <p:cNvCxnSpPr>
            <a:cxnSpLocks/>
            <a:stCxn id="23" idx="3"/>
            <a:endCxn id="29" idx="1"/>
          </p:cNvCxnSpPr>
          <p:nvPr/>
        </p:nvCxnSpPr>
        <p:spPr>
          <a:xfrm>
            <a:off x="2871588" y="2918377"/>
            <a:ext cx="281118" cy="1439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1438B1D-E939-59CF-F381-184969AF1506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 flipV="1">
            <a:off x="2733518" y="4525232"/>
            <a:ext cx="419881" cy="5814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9D08872A-F64C-1A12-06A5-E21FB31B0E4F}"/>
              </a:ext>
            </a:extLst>
          </p:cNvPr>
          <p:cNvSpPr txBox="1"/>
          <p:nvPr/>
        </p:nvSpPr>
        <p:spPr>
          <a:xfrm>
            <a:off x="6772606" y="2360087"/>
            <a:ext cx="2628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생성 이미지 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8B24046-BD43-457F-E75C-89EB994067A1}"/>
              </a:ext>
            </a:extLst>
          </p:cNvPr>
          <p:cNvSpPr txBox="1"/>
          <p:nvPr/>
        </p:nvSpPr>
        <p:spPr>
          <a:xfrm>
            <a:off x="1074798" y="5320441"/>
            <a:ext cx="5318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Y견고딕" panose="02030600000101010101" pitchFamily="18" charset="-127"/>
                <a:ea typeface="Tmon몬소리 Black" panose="02000A03000000000000"/>
              </a:rPr>
              <a:t>1. </a:t>
            </a:r>
            <a:r>
              <a:rPr lang="en-US" altLang="ko-KR" sz="1400" dirty="0" err="1">
                <a:latin typeface="HY견고딕" panose="02030600000101010101" pitchFamily="18" charset="-127"/>
                <a:ea typeface="Tmon몬소리 Black" panose="02000A03000000000000"/>
              </a:rPr>
              <a:t>Syncnet</a:t>
            </a:r>
            <a:r>
              <a:rPr lang="ko-KR" altLang="en-US" sz="1400" dirty="0">
                <a:latin typeface="HY견고딕" panose="02030600000101010101" pitchFamily="18" charset="-127"/>
                <a:ea typeface="Tmon몬소리 Black" panose="02000A03000000000000"/>
              </a:rPr>
              <a:t>의 </a:t>
            </a:r>
            <a:r>
              <a:rPr lang="en-US" altLang="ko-KR" sz="1400" dirty="0">
                <a:latin typeface="HY견고딕" panose="02030600000101010101" pitchFamily="18" charset="-127"/>
                <a:ea typeface="Tmon몬소리 Black" panose="02000A03000000000000"/>
              </a:rPr>
              <a:t>5</a:t>
            </a:r>
            <a:r>
              <a:rPr lang="ko-KR" altLang="en-US" sz="1400" dirty="0">
                <a:latin typeface="HY견고딕" panose="02030600000101010101" pitchFamily="18" charset="-127"/>
                <a:ea typeface="Tmon몬소리 Black" panose="02000A03000000000000"/>
              </a:rPr>
              <a:t>초를 맞추기 위해 사진의 </a:t>
            </a:r>
            <a:r>
              <a:rPr lang="en-US" altLang="ko-KR" sz="1400" b="1" dirty="0">
                <a:latin typeface="HY견고딕" panose="02030600000101010101" pitchFamily="18" charset="-127"/>
                <a:ea typeface="Tmon몬소리 Black" panose="02000A03000000000000"/>
              </a:rPr>
              <a:t>Batch</a:t>
            </a:r>
            <a:r>
              <a:rPr lang="ko-KR" altLang="en-US" sz="1400" b="1" dirty="0">
                <a:latin typeface="HY견고딕" panose="02030600000101010101" pitchFamily="18" charset="-127"/>
                <a:ea typeface="Tmon몬소리 Black" panose="02000A03000000000000"/>
              </a:rPr>
              <a:t>를 </a:t>
            </a:r>
            <a:r>
              <a:rPr lang="en-US" altLang="ko-KR" sz="1400" b="1" dirty="0">
                <a:latin typeface="HY견고딕" panose="02030600000101010101" pitchFamily="18" charset="-127"/>
                <a:ea typeface="Tmon몬소리 Black" panose="02000A03000000000000"/>
              </a:rPr>
              <a:t>5</a:t>
            </a:r>
            <a:r>
              <a:rPr lang="ko-KR" altLang="en-US" sz="1400" dirty="0">
                <a:latin typeface="HY견고딕" panose="02030600000101010101" pitchFamily="18" charset="-127"/>
                <a:ea typeface="Tmon몬소리 Black" panose="02000A03000000000000"/>
              </a:rPr>
              <a:t>로 묶는다</a:t>
            </a:r>
            <a:r>
              <a:rPr lang="en-US" altLang="ko-KR" sz="1400" dirty="0">
                <a:latin typeface="HY견고딕" panose="02030600000101010101" pitchFamily="18" charset="-127"/>
                <a:ea typeface="Tmon몬소리 Black" panose="02000A03000000000000"/>
              </a:rPr>
              <a:t>.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C9B07B-60BF-0DCF-4818-F7E08436FF56}"/>
              </a:ext>
            </a:extLst>
          </p:cNvPr>
          <p:cNvSpPr txBox="1"/>
          <p:nvPr/>
        </p:nvSpPr>
        <p:spPr>
          <a:xfrm>
            <a:off x="965801" y="5866733"/>
            <a:ext cx="7089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Y견고딕" panose="02030600000101010101" pitchFamily="18" charset="-127"/>
                <a:ea typeface="Tmon몬소리 Black" panose="02000A03000000000000"/>
              </a:rPr>
              <a:t>2. </a:t>
            </a:r>
            <a:r>
              <a:rPr lang="ko-KR" altLang="en-US" sz="1400" dirty="0">
                <a:latin typeface="HY견고딕" panose="02030600000101010101" pitchFamily="18" charset="-127"/>
                <a:ea typeface="Tmon몬소리 Black" panose="02000A03000000000000"/>
              </a:rPr>
              <a:t>원본 사진과 얼굴의 반을 가리고 </a:t>
            </a:r>
            <a:r>
              <a:rPr lang="en-US" altLang="ko-KR" sz="1400" b="1" dirty="0">
                <a:latin typeface="HY견고딕" panose="02030600000101010101" pitchFamily="18" charset="-127"/>
                <a:ea typeface="Tmon몬소리 Black" panose="02000A03000000000000"/>
              </a:rPr>
              <a:t>Channel-wise</a:t>
            </a:r>
            <a:r>
              <a:rPr lang="ko-KR" altLang="en-US" sz="1400" dirty="0">
                <a:latin typeface="HY견고딕" panose="02030600000101010101" pitchFamily="18" charset="-127"/>
                <a:ea typeface="Tmon몬소리 Black" panose="02000A03000000000000"/>
              </a:rPr>
              <a:t>로 합쳐 </a:t>
            </a:r>
            <a:r>
              <a:rPr lang="en-US" altLang="ko-KR" sz="1400" dirty="0">
                <a:latin typeface="HY견고딕" panose="02030600000101010101" pitchFamily="18" charset="-127"/>
                <a:ea typeface="Tmon몬소리 Black" panose="02000A03000000000000"/>
              </a:rPr>
              <a:t>Input Data</a:t>
            </a:r>
            <a:r>
              <a:rPr lang="ko-KR" altLang="en-US" sz="1400" dirty="0">
                <a:latin typeface="HY견고딕" panose="02030600000101010101" pitchFamily="18" charset="-127"/>
                <a:ea typeface="Tmon몬소리 Black" panose="02000A03000000000000"/>
              </a:rPr>
              <a:t>를 만든다</a:t>
            </a:r>
            <a:r>
              <a:rPr lang="en-US" altLang="ko-KR" sz="1400" dirty="0">
                <a:latin typeface="HY견고딕" panose="02030600000101010101" pitchFamily="18" charset="-127"/>
                <a:ea typeface="Tmon몬소리 Black" panose="02000A03000000000000"/>
              </a:rPr>
              <a:t>. </a:t>
            </a:r>
            <a:r>
              <a:rPr lang="ko-KR" altLang="en-US" sz="1400" dirty="0">
                <a:latin typeface="HY견고딕" panose="02030600000101010101" pitchFamily="18" charset="-127"/>
                <a:ea typeface="Tmon몬소리 Black" panose="02000A03000000000000"/>
              </a:rPr>
              <a:t> </a:t>
            </a:r>
            <a:endParaRPr lang="en-US" altLang="ko-KR" sz="1400" dirty="0">
              <a:latin typeface="HY견고딕" panose="02030600000101010101" pitchFamily="18" charset="-127"/>
              <a:ea typeface="Tmon몬소리 Black" panose="02000A0300000000000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5578978D-A7CD-CD39-36E8-19341289DF48}"/>
              </a:ext>
            </a:extLst>
          </p:cNvPr>
          <p:cNvCxnSpPr>
            <a:cxnSpLocks/>
          </p:cNvCxnSpPr>
          <p:nvPr/>
        </p:nvCxnSpPr>
        <p:spPr>
          <a:xfrm>
            <a:off x="4582356" y="2919816"/>
            <a:ext cx="11561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BAA36811-49E0-5E55-B66B-21B913A2C2B4}"/>
              </a:ext>
            </a:extLst>
          </p:cNvPr>
          <p:cNvCxnSpPr>
            <a:cxnSpLocks/>
          </p:cNvCxnSpPr>
          <p:nvPr/>
        </p:nvCxnSpPr>
        <p:spPr>
          <a:xfrm>
            <a:off x="4586166" y="4450322"/>
            <a:ext cx="11561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그림 81">
            <a:extLst>
              <a:ext uri="{FF2B5EF4-FFF2-40B4-BE49-F238E27FC236}">
                <a16:creationId xmlns:a16="http://schemas.microsoft.com/office/drawing/2014/main" id="{4E062454-34A4-F70E-71F5-0A3536BEFD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7" t="-277" r="75168" b="562"/>
          <a:stretch/>
        </p:blipFill>
        <p:spPr>
          <a:xfrm>
            <a:off x="10239768" y="3196922"/>
            <a:ext cx="1541697" cy="1516105"/>
          </a:xfrm>
          <a:prstGeom prst="rect">
            <a:avLst/>
          </a:prstGeom>
        </p:spPr>
      </p:pic>
      <p:sp>
        <p:nvSpPr>
          <p:cNvPr id="83" name="원호 82">
            <a:extLst>
              <a:ext uri="{FF2B5EF4-FFF2-40B4-BE49-F238E27FC236}">
                <a16:creationId xmlns:a16="http://schemas.microsoft.com/office/drawing/2014/main" id="{077743E9-55DA-9251-A608-E18181F7D503}"/>
              </a:ext>
            </a:extLst>
          </p:cNvPr>
          <p:cNvSpPr/>
          <p:nvPr/>
        </p:nvSpPr>
        <p:spPr>
          <a:xfrm rot="10800000">
            <a:off x="8803274" y="4479749"/>
            <a:ext cx="2034540" cy="710225"/>
          </a:xfrm>
          <a:prstGeom prst="arc">
            <a:avLst>
              <a:gd name="adj1" fmla="val 10764463"/>
              <a:gd name="adj2" fmla="val 221118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61782A0-390F-A433-B7CA-C7220C9D372E}"/>
              </a:ext>
            </a:extLst>
          </p:cNvPr>
          <p:cNvSpPr txBox="1"/>
          <p:nvPr/>
        </p:nvSpPr>
        <p:spPr>
          <a:xfrm>
            <a:off x="9679213" y="2825643"/>
            <a:ext cx="2628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실제 이미지 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0A6F65E-5500-C00A-B92C-0AC7528C0E01}"/>
              </a:ext>
            </a:extLst>
          </p:cNvPr>
          <p:cNvSpPr txBox="1"/>
          <p:nvPr/>
        </p:nvSpPr>
        <p:spPr>
          <a:xfrm>
            <a:off x="9362958" y="5257537"/>
            <a:ext cx="149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L1 Loss</a:t>
            </a:r>
            <a:endParaRPr lang="ko-KR" altLang="en-US" dirty="0"/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0003387-A375-EF35-12CA-86E9F7CF81EE}"/>
              </a:ext>
            </a:extLst>
          </p:cNvPr>
          <p:cNvGrpSpPr/>
          <p:nvPr/>
        </p:nvGrpSpPr>
        <p:grpSpPr>
          <a:xfrm>
            <a:off x="3132535" y="4152267"/>
            <a:ext cx="1454324" cy="745929"/>
            <a:chOff x="3100204" y="4015961"/>
            <a:chExt cx="1454324" cy="745929"/>
          </a:xfrm>
        </p:grpSpPr>
        <p:sp>
          <p:nvSpPr>
            <p:cNvPr id="32" name="순서도: 처리 31">
              <a:extLst>
                <a:ext uri="{FF2B5EF4-FFF2-40B4-BE49-F238E27FC236}">
                  <a16:creationId xmlns:a16="http://schemas.microsoft.com/office/drawing/2014/main" id="{959803D6-E823-B768-8068-09E1284C3C77}"/>
                </a:ext>
              </a:extLst>
            </p:cNvPr>
            <p:cNvSpPr/>
            <p:nvPr/>
          </p:nvSpPr>
          <p:spPr>
            <a:xfrm>
              <a:off x="3121068" y="4015961"/>
              <a:ext cx="1433460" cy="745929"/>
            </a:xfrm>
            <a:prstGeom prst="flowChartProcess">
              <a:avLst/>
            </a:prstGeom>
            <a:solidFill>
              <a:srgbClr val="FCD605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1CBA4C-4E6E-EC5A-C910-4EF8C94A555B}"/>
                </a:ext>
              </a:extLst>
            </p:cNvPr>
            <p:cNvSpPr txBox="1"/>
            <p:nvPr/>
          </p:nvSpPr>
          <p:spPr>
            <a:xfrm>
              <a:off x="3100204" y="4149440"/>
              <a:ext cx="140075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Speech </a:t>
              </a:r>
            </a:p>
            <a:p>
              <a:pPr algn="ctr"/>
              <a:r>
                <a:rPr lang="en-US" altLang="ko-KR" sz="1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Encoder</a:t>
              </a:r>
              <a:endPara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082589C4-22BE-A49F-ED37-20A014276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935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>
              <a:ln w="15875">
                <a:noFill/>
              </a:ln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360256" y="666361"/>
            <a:ext cx="2945049" cy="1187311"/>
            <a:chOff x="209577" y="1170864"/>
            <a:chExt cx="2945049" cy="118731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303177" y="194415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Train Generator - W2L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EEB8E1E-AF81-FA42-95F7-F0E3DC95E7ED}"/>
              </a:ext>
            </a:extLst>
          </p:cNvPr>
          <p:cNvGrpSpPr/>
          <p:nvPr/>
        </p:nvGrpSpPr>
        <p:grpSpPr>
          <a:xfrm>
            <a:off x="10329396" y="80380"/>
            <a:ext cx="476130" cy="338430"/>
            <a:chOff x="272023" y="1632975"/>
            <a:chExt cx="806673" cy="573378"/>
          </a:xfrm>
        </p:grpSpPr>
        <p:sp>
          <p:nvSpPr>
            <p:cNvPr id="18" name="대각선 줄무늬 17">
              <a:extLst>
                <a:ext uri="{FF2B5EF4-FFF2-40B4-BE49-F238E27FC236}">
                  <a16:creationId xmlns:a16="http://schemas.microsoft.com/office/drawing/2014/main" id="{478252C9-4230-3E3C-E9BC-97D7B584484A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5E0DFF53-886C-F867-BF52-D26FCB4F4876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1452A3A-0742-2A76-AF7B-3A332B6DBC76}"/>
              </a:ext>
            </a:extLst>
          </p:cNvPr>
          <p:cNvGrpSpPr/>
          <p:nvPr/>
        </p:nvGrpSpPr>
        <p:grpSpPr>
          <a:xfrm>
            <a:off x="2753923" y="728807"/>
            <a:ext cx="6992775" cy="3682830"/>
            <a:chOff x="2064151" y="720064"/>
            <a:chExt cx="8102571" cy="4267317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3F0E303-5E9C-2C61-4E4A-854A659B5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151" y="720064"/>
              <a:ext cx="4070721" cy="2138417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2896DD2-C9B3-8F90-D84F-2F8D59B32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848964"/>
              <a:ext cx="4070721" cy="2138417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293761D-7B2F-718A-17C5-EA1123790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727083"/>
              <a:ext cx="4070722" cy="2138417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7E23DDB5-79FA-032D-A88B-92A7E2B17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152" y="2854981"/>
              <a:ext cx="4059266" cy="2132399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ACE3DD6-590F-3C4B-4D1E-CBE5D9217CD9}"/>
              </a:ext>
            </a:extLst>
          </p:cNvPr>
          <p:cNvSpPr txBox="1"/>
          <p:nvPr/>
        </p:nvSpPr>
        <p:spPr>
          <a:xfrm>
            <a:off x="9401319" y="4701398"/>
            <a:ext cx="3473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Train : 80</a:t>
            </a:r>
            <a:r>
              <a:rPr lang="ko-KR" altLang="en-US" dirty="0"/>
              <a:t>시간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Train loss : 0.2011</a:t>
            </a:r>
          </a:p>
          <a:p>
            <a:endParaRPr lang="en-US" altLang="ko-KR" dirty="0"/>
          </a:p>
          <a:p>
            <a:r>
              <a:rPr lang="en-US" altLang="ko-KR" dirty="0"/>
              <a:t>Val loss : 0.1985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E0C844-863B-DCE6-7C92-D1D98D08CBB0}"/>
              </a:ext>
            </a:extLst>
          </p:cNvPr>
          <p:cNvSpPr txBox="1"/>
          <p:nvPr/>
        </p:nvSpPr>
        <p:spPr>
          <a:xfrm>
            <a:off x="1823139" y="6019284"/>
            <a:ext cx="312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논문에서 요구한 </a:t>
            </a:r>
            <a:r>
              <a:rPr lang="en-US" altLang="ko-KR" dirty="0"/>
              <a:t>loss </a:t>
            </a:r>
            <a:r>
              <a:rPr lang="ko-KR" altLang="en-US" dirty="0"/>
              <a:t>수치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ABB8CB-0B3F-8E0A-E9E7-8B7CC76FDA27}"/>
              </a:ext>
            </a:extLst>
          </p:cNvPr>
          <p:cNvSpPr txBox="1"/>
          <p:nvPr/>
        </p:nvSpPr>
        <p:spPr>
          <a:xfrm>
            <a:off x="2850512" y="5428714"/>
            <a:ext cx="1047715" cy="492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0.20</a:t>
            </a:r>
            <a:endParaRPr lang="en-US" altLang="ko-KR" sz="5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1B2ED533-9190-EC46-FD23-9A6E3B0F417A}"/>
              </a:ext>
            </a:extLst>
          </p:cNvPr>
          <p:cNvGrpSpPr/>
          <p:nvPr/>
        </p:nvGrpSpPr>
        <p:grpSpPr>
          <a:xfrm>
            <a:off x="1968125" y="4410772"/>
            <a:ext cx="2812491" cy="1466857"/>
            <a:chOff x="1483181" y="2679815"/>
            <a:chExt cx="3341009" cy="1742506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CB56061B-7ACA-8AE3-2552-437E06EB9034}"/>
                </a:ext>
              </a:extLst>
            </p:cNvPr>
            <p:cNvGrpSpPr/>
            <p:nvPr/>
          </p:nvGrpSpPr>
          <p:grpSpPr>
            <a:xfrm>
              <a:off x="1483181" y="2751816"/>
              <a:ext cx="3341009" cy="1670505"/>
              <a:chOff x="3650341" y="2960911"/>
              <a:chExt cx="4557486" cy="2278743"/>
            </a:xfrm>
          </p:grpSpPr>
          <p:sp>
            <p:nvSpPr>
              <p:cNvPr id="75" name="오른쪽 대괄호 74">
                <a:extLst>
                  <a:ext uri="{FF2B5EF4-FFF2-40B4-BE49-F238E27FC236}">
                    <a16:creationId xmlns:a16="http://schemas.microsoft.com/office/drawing/2014/main" id="{D720B2DF-FA2E-051B-09C3-6CC6631CDB68}"/>
                  </a:ext>
                </a:extLst>
              </p:cNvPr>
              <p:cNvSpPr/>
              <p:nvPr/>
            </p:nvSpPr>
            <p:spPr>
              <a:xfrm rot="16200000">
                <a:off x="4789712" y="1821540"/>
                <a:ext cx="2278743" cy="4557486"/>
              </a:xfrm>
              <a:prstGeom prst="rightBracket">
                <a:avLst>
                  <a:gd name="adj" fmla="val 104667"/>
                </a:avLst>
              </a:prstGeom>
              <a:ln w="317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오른쪽 대괄호 75">
                <a:extLst>
                  <a:ext uri="{FF2B5EF4-FFF2-40B4-BE49-F238E27FC236}">
                    <a16:creationId xmlns:a16="http://schemas.microsoft.com/office/drawing/2014/main" id="{3C73308F-E165-6FFA-2EFF-10C63A61B1E8}"/>
                  </a:ext>
                </a:extLst>
              </p:cNvPr>
              <p:cNvSpPr/>
              <p:nvPr/>
            </p:nvSpPr>
            <p:spPr>
              <a:xfrm rot="16200000">
                <a:off x="5184318" y="3005358"/>
                <a:ext cx="1489531" cy="2979062"/>
              </a:xfrm>
              <a:prstGeom prst="rightBracket">
                <a:avLst>
                  <a:gd name="adj" fmla="val 104667"/>
                </a:avLst>
              </a:prstGeom>
              <a:ln w="317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791FF36-CACA-EB01-012E-E61B7B904C13}"/>
                </a:ext>
              </a:extLst>
            </p:cNvPr>
            <p:cNvCxnSpPr>
              <a:cxnSpLocks/>
            </p:cNvCxnSpPr>
            <p:nvPr/>
          </p:nvCxnSpPr>
          <p:spPr>
            <a:xfrm>
              <a:off x="3153685" y="2679815"/>
              <a:ext cx="0" cy="144000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BD15F45D-F58C-94F4-7B43-B1C858F604FF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964648" y="3174890"/>
              <a:ext cx="0" cy="144000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E0FCD48E-6FB3-16D3-D601-3ECE00C4CE29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312504" y="3151418"/>
              <a:ext cx="0" cy="144000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원호 53">
            <a:extLst>
              <a:ext uri="{FF2B5EF4-FFF2-40B4-BE49-F238E27FC236}">
                <a16:creationId xmlns:a16="http://schemas.microsoft.com/office/drawing/2014/main" id="{640FD7B2-1F72-B887-6780-7C47B2CDC3CD}"/>
              </a:ext>
            </a:extLst>
          </p:cNvPr>
          <p:cNvSpPr/>
          <p:nvPr/>
        </p:nvSpPr>
        <p:spPr>
          <a:xfrm>
            <a:off x="2225600" y="4723716"/>
            <a:ext cx="2307825" cy="2307825"/>
          </a:xfrm>
          <a:prstGeom prst="arc">
            <a:avLst>
              <a:gd name="adj1" fmla="val 10808693"/>
              <a:gd name="adj2" fmla="val 21579505"/>
            </a:avLst>
          </a:prstGeom>
          <a:noFill/>
          <a:ln w="425450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원호 58">
            <a:extLst>
              <a:ext uri="{FF2B5EF4-FFF2-40B4-BE49-F238E27FC236}">
                <a16:creationId xmlns:a16="http://schemas.microsoft.com/office/drawing/2014/main" id="{ED81A6E2-9033-9760-3449-45DF0F0D26D6}"/>
              </a:ext>
            </a:extLst>
          </p:cNvPr>
          <p:cNvSpPr/>
          <p:nvPr/>
        </p:nvSpPr>
        <p:spPr>
          <a:xfrm flipH="1">
            <a:off x="2225600" y="4717552"/>
            <a:ext cx="2307825" cy="2307825"/>
          </a:xfrm>
          <a:prstGeom prst="arc">
            <a:avLst>
              <a:gd name="adj1" fmla="val 10717538"/>
              <a:gd name="adj2" fmla="val 19449684"/>
            </a:avLst>
          </a:prstGeom>
          <a:noFill/>
          <a:ln w="441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C83829A3-127B-C081-C1A1-221DE59FF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F35165-B8C0-0855-836C-4BAE521D9BC3}"/>
              </a:ext>
            </a:extLst>
          </p:cNvPr>
          <p:cNvSpPr txBox="1"/>
          <p:nvPr/>
        </p:nvSpPr>
        <p:spPr>
          <a:xfrm>
            <a:off x="6233536" y="5478633"/>
            <a:ext cx="12644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0.198</a:t>
            </a:r>
            <a:endParaRPr lang="en-US" altLang="ko-KR" sz="5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3E91C95-3A95-BBED-8E00-54503C453D7C}"/>
              </a:ext>
            </a:extLst>
          </p:cNvPr>
          <p:cNvGrpSpPr/>
          <p:nvPr/>
        </p:nvGrpSpPr>
        <p:grpSpPr>
          <a:xfrm>
            <a:off x="5462988" y="4471382"/>
            <a:ext cx="2812491" cy="1466857"/>
            <a:chOff x="1483181" y="2679815"/>
            <a:chExt cx="3341009" cy="1742506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E6B6D0CF-6332-18A4-3568-C9E89E9B90CD}"/>
                </a:ext>
              </a:extLst>
            </p:cNvPr>
            <p:cNvGrpSpPr/>
            <p:nvPr/>
          </p:nvGrpSpPr>
          <p:grpSpPr>
            <a:xfrm>
              <a:off x="1483181" y="2751816"/>
              <a:ext cx="3341009" cy="1670505"/>
              <a:chOff x="3650341" y="2960911"/>
              <a:chExt cx="4557486" cy="2278743"/>
            </a:xfrm>
          </p:grpSpPr>
          <p:sp>
            <p:nvSpPr>
              <p:cNvPr id="38" name="오른쪽 대괄호 37">
                <a:extLst>
                  <a:ext uri="{FF2B5EF4-FFF2-40B4-BE49-F238E27FC236}">
                    <a16:creationId xmlns:a16="http://schemas.microsoft.com/office/drawing/2014/main" id="{D3743CFD-3736-4B28-33B0-93A1DA8CFDBF}"/>
                  </a:ext>
                </a:extLst>
              </p:cNvPr>
              <p:cNvSpPr/>
              <p:nvPr/>
            </p:nvSpPr>
            <p:spPr>
              <a:xfrm rot="16200000">
                <a:off x="4789712" y="1821540"/>
                <a:ext cx="2278743" cy="4557486"/>
              </a:xfrm>
              <a:prstGeom prst="rightBracket">
                <a:avLst>
                  <a:gd name="adj" fmla="val 104667"/>
                </a:avLst>
              </a:prstGeom>
              <a:ln w="317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오른쪽 대괄호 38">
                <a:extLst>
                  <a:ext uri="{FF2B5EF4-FFF2-40B4-BE49-F238E27FC236}">
                    <a16:creationId xmlns:a16="http://schemas.microsoft.com/office/drawing/2014/main" id="{33FAF807-07FC-9370-0240-234069879606}"/>
                  </a:ext>
                </a:extLst>
              </p:cNvPr>
              <p:cNvSpPr/>
              <p:nvPr/>
            </p:nvSpPr>
            <p:spPr>
              <a:xfrm rot="16200000">
                <a:off x="5184318" y="3005358"/>
                <a:ext cx="1489531" cy="2979062"/>
              </a:xfrm>
              <a:prstGeom prst="rightBracket">
                <a:avLst>
                  <a:gd name="adj" fmla="val 104667"/>
                </a:avLst>
              </a:prstGeom>
              <a:ln w="317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43CA517C-37A9-F8DA-0EC2-5F0C1F9DCF6F}"/>
                </a:ext>
              </a:extLst>
            </p:cNvPr>
            <p:cNvCxnSpPr>
              <a:cxnSpLocks/>
            </p:cNvCxnSpPr>
            <p:nvPr/>
          </p:nvCxnSpPr>
          <p:spPr>
            <a:xfrm>
              <a:off x="3153685" y="2679815"/>
              <a:ext cx="0" cy="144000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4E55DB48-9026-4707-A6FD-1BC241DF04AA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964648" y="3174890"/>
              <a:ext cx="0" cy="144000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570098D-5F86-1A01-28A5-0853532AA0C1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312504" y="3151418"/>
              <a:ext cx="0" cy="144000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원호 31">
            <a:extLst>
              <a:ext uri="{FF2B5EF4-FFF2-40B4-BE49-F238E27FC236}">
                <a16:creationId xmlns:a16="http://schemas.microsoft.com/office/drawing/2014/main" id="{879BAD30-9720-FA71-47C5-25A2007BDA73}"/>
              </a:ext>
            </a:extLst>
          </p:cNvPr>
          <p:cNvSpPr/>
          <p:nvPr/>
        </p:nvSpPr>
        <p:spPr>
          <a:xfrm>
            <a:off x="5720463" y="4784326"/>
            <a:ext cx="2307825" cy="2307825"/>
          </a:xfrm>
          <a:prstGeom prst="arc">
            <a:avLst>
              <a:gd name="adj1" fmla="val 10808693"/>
              <a:gd name="adj2" fmla="val 21579505"/>
            </a:avLst>
          </a:prstGeom>
          <a:noFill/>
          <a:ln w="425450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원호 32">
            <a:extLst>
              <a:ext uri="{FF2B5EF4-FFF2-40B4-BE49-F238E27FC236}">
                <a16:creationId xmlns:a16="http://schemas.microsoft.com/office/drawing/2014/main" id="{A41FA8AE-D307-C51C-ADAE-42719CA8D2F5}"/>
              </a:ext>
            </a:extLst>
          </p:cNvPr>
          <p:cNvSpPr/>
          <p:nvPr/>
        </p:nvSpPr>
        <p:spPr>
          <a:xfrm flipH="1">
            <a:off x="5720463" y="4773523"/>
            <a:ext cx="2307825" cy="2307825"/>
          </a:xfrm>
          <a:prstGeom prst="arc">
            <a:avLst>
              <a:gd name="adj1" fmla="val 10748158"/>
              <a:gd name="adj2" fmla="val 19449684"/>
            </a:avLst>
          </a:prstGeom>
          <a:noFill/>
          <a:ln w="441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A5BCA7-C2A5-0751-53A5-67F2A961662D}"/>
              </a:ext>
            </a:extLst>
          </p:cNvPr>
          <p:cNvSpPr txBox="1"/>
          <p:nvPr/>
        </p:nvSpPr>
        <p:spPr>
          <a:xfrm>
            <a:off x="5311759" y="6040048"/>
            <a:ext cx="312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실제 달성 최저 </a:t>
            </a:r>
            <a:r>
              <a:rPr lang="en-US" altLang="ko-KR" dirty="0"/>
              <a:t>loss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087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3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실행 단추: 비어 있음 4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BD57CA21-A5FB-C680-B1D3-9DDF28BB9952}"/>
              </a:ext>
            </a:extLst>
          </p:cNvPr>
          <p:cNvSpPr/>
          <p:nvPr/>
        </p:nvSpPr>
        <p:spPr>
          <a:xfrm>
            <a:off x="4339945" y="3702999"/>
            <a:ext cx="6854018" cy="2714616"/>
          </a:xfrm>
          <a:prstGeom prst="actionButtonBlank">
            <a:avLst/>
          </a:prstGeom>
          <a:solidFill>
            <a:srgbClr val="FCD6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>
              <a:ln w="15875">
                <a:noFill/>
              </a:ln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401216" y="666361"/>
            <a:ext cx="2883079" cy="1562013"/>
            <a:chOff x="177947" y="1170864"/>
            <a:chExt cx="2883079" cy="156201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7833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결과 영상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– W2L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( Before – After ) 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6EB7CFD-EE5F-4E1E-917A-038D49D9A633}"/>
              </a:ext>
            </a:extLst>
          </p:cNvPr>
          <p:cNvGrpSpPr/>
          <p:nvPr/>
        </p:nvGrpSpPr>
        <p:grpSpPr>
          <a:xfrm>
            <a:off x="11353800" y="35985"/>
            <a:ext cx="476130" cy="338430"/>
            <a:chOff x="272023" y="1632975"/>
            <a:chExt cx="806673" cy="573378"/>
          </a:xfrm>
        </p:grpSpPr>
        <p:sp>
          <p:nvSpPr>
            <p:cNvPr id="18" name="대각선 줄무늬 17">
              <a:extLst>
                <a:ext uri="{FF2B5EF4-FFF2-40B4-BE49-F238E27FC236}">
                  <a16:creationId xmlns:a16="http://schemas.microsoft.com/office/drawing/2014/main" id="{A0912428-9FD9-5F57-0DCC-79C5C0DC8B61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345C555A-4FFB-F957-0A28-9228BC739A32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5350003-6D81-CF6B-FAAC-80218C9B5871}"/>
              </a:ext>
            </a:extLst>
          </p:cNvPr>
          <p:cNvGrpSpPr/>
          <p:nvPr/>
        </p:nvGrpSpPr>
        <p:grpSpPr>
          <a:xfrm>
            <a:off x="1163508" y="3853261"/>
            <a:ext cx="9864984" cy="2560335"/>
            <a:chOff x="1856528" y="3846530"/>
            <a:chExt cx="9553707" cy="2464975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BF331FD-AC52-59F3-59AF-EF832F578CEE}"/>
                </a:ext>
              </a:extLst>
            </p:cNvPr>
            <p:cNvGrpSpPr/>
            <p:nvPr/>
          </p:nvGrpSpPr>
          <p:grpSpPr>
            <a:xfrm>
              <a:off x="1856528" y="3846530"/>
              <a:ext cx="3157745" cy="2078216"/>
              <a:chOff x="1142493" y="3903323"/>
              <a:chExt cx="2929773" cy="1922954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628E3E10-CD43-12A6-D1D8-E3A79CE646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42493" y="3903323"/>
                <a:ext cx="2815335" cy="1515950"/>
              </a:xfrm>
              <a:prstGeom prst="rect">
                <a:avLst/>
              </a:prstGeom>
            </p:spPr>
          </p:pic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28B0C66-EE0A-6782-E91B-96238ADD7212}"/>
                  </a:ext>
                </a:extLst>
              </p:cNvPr>
              <p:cNvSpPr/>
              <p:nvPr/>
            </p:nvSpPr>
            <p:spPr>
              <a:xfrm>
                <a:off x="1220817" y="5457453"/>
                <a:ext cx="2851449" cy="3688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Tmon몬소리 Black" panose="02000A03000000000000"/>
                  </a:rPr>
                  <a:t>Ground</a:t>
                </a:r>
                <a:r>
                  <a:rPr lang="ko-KR" altLang="en-US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Tmon몬소리 Black" panose="02000A03000000000000"/>
                  </a:rPr>
                  <a:t> </a:t>
                </a: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Tmon몬소리 Black" panose="02000A03000000000000"/>
                  </a:rPr>
                  <a:t>Truth</a:t>
                </a: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CF641AF-7D21-AAAA-3EE6-12096D266AC1}"/>
                </a:ext>
              </a:extLst>
            </p:cNvPr>
            <p:cNvGrpSpPr/>
            <p:nvPr/>
          </p:nvGrpSpPr>
          <p:grpSpPr>
            <a:xfrm>
              <a:off x="5050934" y="3860033"/>
              <a:ext cx="4892530" cy="2451472"/>
              <a:chOff x="4912352" y="3948749"/>
              <a:chExt cx="4297790" cy="2131830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44FC04F6-D106-2289-9F1A-9A6C8310DC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12352" y="3948749"/>
                <a:ext cx="2811466" cy="1431526"/>
              </a:xfrm>
              <a:prstGeom prst="rect">
                <a:avLst/>
              </a:prstGeom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4F50172-8212-F3AF-7344-716D8E27544C}"/>
                  </a:ext>
                </a:extLst>
              </p:cNvPr>
              <p:cNvSpPr/>
              <p:nvPr/>
            </p:nvSpPr>
            <p:spPr>
              <a:xfrm>
                <a:off x="6358693" y="5733948"/>
                <a:ext cx="2851449" cy="3466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Tmon몬소리 Black" panose="02000A03000000000000"/>
                  </a:rPr>
                  <a:t> </a:t>
                </a:r>
                <a:r>
                  <a:rPr lang="ko-KR" altLang="en-US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Tmon몬소리 Black" panose="02000A03000000000000"/>
                  </a:rPr>
                  <a:t>한국어 음성</a:t>
                </a: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Tmon몬소리 Black" panose="02000A03000000000000"/>
                  </a:rPr>
                  <a:t> </a:t>
                </a:r>
                <a:r>
                  <a:rPr lang="ko-KR" altLang="en-US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Tmon몬소리 Black" panose="02000A03000000000000"/>
                  </a:rPr>
                  <a:t>적용</a:t>
                </a:r>
                <a:endPara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AF057B4-1023-F9CE-7DA7-0768EB4B12CC}"/>
                </a:ext>
              </a:extLst>
            </p:cNvPr>
            <p:cNvGrpSpPr/>
            <p:nvPr/>
          </p:nvGrpSpPr>
          <p:grpSpPr>
            <a:xfrm>
              <a:off x="8392269" y="3860032"/>
              <a:ext cx="3017966" cy="2074859"/>
              <a:chOff x="8150014" y="3854157"/>
              <a:chExt cx="3017966" cy="2074859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24E63FDA-77E5-C2B7-2F8C-E08072A597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50014" y="3854157"/>
                <a:ext cx="3017966" cy="1646163"/>
              </a:xfrm>
              <a:prstGeom prst="rect">
                <a:avLst/>
              </a:prstGeom>
            </p:spPr>
          </p:pic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FC5DD526-8340-FE36-9486-36D161E7834F}"/>
                  </a:ext>
                </a:extLst>
              </p:cNvPr>
              <p:cNvSpPr/>
              <p:nvPr/>
            </p:nvSpPr>
            <p:spPr>
              <a:xfrm>
                <a:off x="8273116" y="5514992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Tmon몬소리 Black" panose="02000A03000000000000"/>
                  </a:rPr>
                  <a:t>Lastest</a:t>
                </a: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a typeface="Tmon몬소리 Black" panose="02000A03000000000000"/>
                  </a:rPr>
                  <a:t> Epoch</a:t>
                </a:r>
              </a:p>
            </p:txBody>
          </p:sp>
        </p:grpSp>
      </p:grpSp>
      <p:pic>
        <p:nvPicPr>
          <p:cNvPr id="53" name="일론머스크_tuning">
            <a:hlinkClick r:id="" action="ppaction://media"/>
            <a:extLst>
              <a:ext uri="{FF2B5EF4-FFF2-40B4-BE49-F238E27FC236}">
                <a16:creationId xmlns:a16="http://schemas.microsoft.com/office/drawing/2014/main" id="{00206237-A55E-BA0A-2DC3-32A23E0C19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979285" y="1200242"/>
            <a:ext cx="3609775" cy="215216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44C39CF-490D-8CBC-5AD8-DA1FA010971D}"/>
              </a:ext>
            </a:extLst>
          </p:cNvPr>
          <p:cNvSpPr txBox="1"/>
          <p:nvPr/>
        </p:nvSpPr>
        <p:spPr>
          <a:xfrm>
            <a:off x="4254231" y="811477"/>
            <a:ext cx="195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Tmon몬소리 Black" panose="02000A03000000000000"/>
              </a:rPr>
              <a:t>Model </a:t>
            </a:r>
            <a:endParaRPr lang="ko-KR" altLang="en-US" dirty="0">
              <a:ea typeface="Tmon몬소리 Black" panose="02000A0300000000000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DED494-E317-F2DF-C85B-2167354598AF}"/>
              </a:ext>
            </a:extLst>
          </p:cNvPr>
          <p:cNvSpPr txBox="1"/>
          <p:nvPr/>
        </p:nvSpPr>
        <p:spPr>
          <a:xfrm>
            <a:off x="7628726" y="798432"/>
            <a:ext cx="195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Tmon몬소리 Black" panose="02000A03000000000000"/>
              </a:rPr>
              <a:t>8400 epoch </a:t>
            </a:r>
            <a:endParaRPr lang="ko-KR" altLang="en-US" dirty="0">
              <a:ea typeface="Tmon몬소리 Black" panose="02000A03000000000000"/>
            </a:endParaRPr>
          </a:p>
        </p:txBody>
      </p:sp>
      <p:pic>
        <p:nvPicPr>
          <p:cNvPr id="34" name="일론머스크_8400epoch">
            <a:hlinkClick r:id="" action="ppaction://media"/>
            <a:extLst>
              <a:ext uri="{FF2B5EF4-FFF2-40B4-BE49-F238E27FC236}">
                <a16:creationId xmlns:a16="http://schemas.microsoft.com/office/drawing/2014/main" id="{715276EB-44EC-0931-CBBA-8D097D45AE4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589060" y="1194053"/>
            <a:ext cx="3826078" cy="2152169"/>
          </a:xfrm>
          <a:prstGeom prst="rect">
            <a:avLst/>
          </a:prstGeom>
          <a:ln>
            <a:solidFill>
              <a:srgbClr val="FCD605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028DA3-55F6-C0A1-9377-AF4EADCF70D3}"/>
              </a:ext>
            </a:extLst>
          </p:cNvPr>
          <p:cNvSpPr/>
          <p:nvPr/>
        </p:nvSpPr>
        <p:spPr>
          <a:xfrm>
            <a:off x="4717449" y="5606162"/>
            <a:ext cx="2944355" cy="430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/>
              </a:rPr>
              <a:t>Pretrained Model</a:t>
            </a:r>
          </a:p>
        </p:txBody>
      </p:sp>
      <p:sp>
        <p:nvSpPr>
          <p:cNvPr id="50" name="슬라이드 번호 개체 틀 49">
            <a:extLst>
              <a:ext uri="{FF2B5EF4-FFF2-40B4-BE49-F238E27FC236}">
                <a16:creationId xmlns:a16="http://schemas.microsoft.com/office/drawing/2014/main" id="{9AF92AD5-4601-01BF-6BA7-146F93125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20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63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963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3"/>
                </p:tgtEl>
              </p:cMediaNode>
            </p:video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722189" y="144859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endParaRPr lang="ko-KR" altLang="en-US" sz="1600" dirty="0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35A8231D-BDCE-42A6-683E-4BD185C81D3E}"/>
              </a:ext>
            </a:extLst>
          </p:cNvPr>
          <p:cNvCxnSpPr>
            <a:cxnSpLocks/>
            <a:stCxn id="1118" idx="2"/>
            <a:endCxn id="1071" idx="1"/>
          </p:cNvCxnSpPr>
          <p:nvPr/>
        </p:nvCxnSpPr>
        <p:spPr>
          <a:xfrm rot="5400000">
            <a:off x="4271370" y="-641050"/>
            <a:ext cx="1845998" cy="7770269"/>
          </a:xfrm>
          <a:prstGeom prst="bentConnector4">
            <a:avLst>
              <a:gd name="adj1" fmla="val 38784"/>
              <a:gd name="adj2" fmla="val 10294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2" name="그룹 1041">
            <a:extLst>
              <a:ext uri="{FF2B5EF4-FFF2-40B4-BE49-F238E27FC236}">
                <a16:creationId xmlns:a16="http://schemas.microsoft.com/office/drawing/2014/main" id="{D4AC35B0-A9FD-4298-4BAF-56EA7E4ADA59}"/>
              </a:ext>
            </a:extLst>
          </p:cNvPr>
          <p:cNvGrpSpPr/>
          <p:nvPr/>
        </p:nvGrpSpPr>
        <p:grpSpPr>
          <a:xfrm>
            <a:off x="1173302" y="3753007"/>
            <a:ext cx="1185103" cy="828152"/>
            <a:chOff x="2602945" y="4384355"/>
            <a:chExt cx="906221" cy="636097"/>
          </a:xfrm>
        </p:grpSpPr>
        <p:sp>
          <p:nvSpPr>
            <p:cNvPr id="1071" name="순서도: 처리 1070">
              <a:extLst>
                <a:ext uri="{FF2B5EF4-FFF2-40B4-BE49-F238E27FC236}">
                  <a16:creationId xmlns:a16="http://schemas.microsoft.com/office/drawing/2014/main" id="{4B1A6582-C208-C06C-DD65-31D4521E684F}"/>
                </a:ext>
              </a:extLst>
            </p:cNvPr>
            <p:cNvSpPr/>
            <p:nvPr/>
          </p:nvSpPr>
          <p:spPr>
            <a:xfrm>
              <a:off x="2706889" y="4384355"/>
              <a:ext cx="714644" cy="636097"/>
            </a:xfrm>
            <a:prstGeom prst="flowChartProcess">
              <a:avLst/>
            </a:prstGeom>
            <a:solidFill>
              <a:srgbClr val="FCD60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72" name="TextBox 1071">
              <a:extLst>
                <a:ext uri="{FF2B5EF4-FFF2-40B4-BE49-F238E27FC236}">
                  <a16:creationId xmlns:a16="http://schemas.microsoft.com/office/drawing/2014/main" id="{74C275A5-5851-AC0A-3222-69A3DE8F2FA8}"/>
                </a:ext>
              </a:extLst>
            </p:cNvPr>
            <p:cNvSpPr txBox="1"/>
            <p:nvPr/>
          </p:nvSpPr>
          <p:spPr>
            <a:xfrm>
              <a:off x="2602945" y="4465393"/>
              <a:ext cx="906221" cy="496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Chat</a:t>
              </a:r>
            </a:p>
            <a:p>
              <a:pPr algn="ctr"/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Bot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749E3A90-7311-5DDE-C849-264BBF94C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967" y="1390670"/>
            <a:ext cx="934570" cy="930415"/>
          </a:xfrm>
          <a:prstGeom prst="rect">
            <a:avLst/>
          </a:prstGeom>
        </p:spPr>
      </p:pic>
      <p:cxnSp>
        <p:nvCxnSpPr>
          <p:cNvPr id="1087" name="직선 화살표 연결선 1086">
            <a:extLst>
              <a:ext uri="{FF2B5EF4-FFF2-40B4-BE49-F238E27FC236}">
                <a16:creationId xmlns:a16="http://schemas.microsoft.com/office/drawing/2014/main" id="{D8CC8F5E-4AD8-F874-A093-C9C68FA37EA3}"/>
              </a:ext>
            </a:extLst>
          </p:cNvPr>
          <p:cNvCxnSpPr>
            <a:cxnSpLocks/>
            <a:stCxn id="19" idx="3"/>
            <a:endCxn id="1093" idx="1"/>
          </p:cNvCxnSpPr>
          <p:nvPr/>
        </p:nvCxnSpPr>
        <p:spPr>
          <a:xfrm>
            <a:off x="1816537" y="1855878"/>
            <a:ext cx="1083737" cy="128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3" name="그림 1092">
            <a:extLst>
              <a:ext uri="{FF2B5EF4-FFF2-40B4-BE49-F238E27FC236}">
                <a16:creationId xmlns:a16="http://schemas.microsoft.com/office/drawing/2014/main" id="{67DC9B42-05C2-1BF2-E8D8-3CEBA16B2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0274" y="1576381"/>
            <a:ext cx="2005434" cy="584775"/>
          </a:xfrm>
          <a:prstGeom prst="rect">
            <a:avLst/>
          </a:prstGeom>
        </p:spPr>
      </p:pic>
      <p:cxnSp>
        <p:nvCxnSpPr>
          <p:cNvPr id="1106" name="직선 화살표 연결선 1105">
            <a:extLst>
              <a:ext uri="{FF2B5EF4-FFF2-40B4-BE49-F238E27FC236}">
                <a16:creationId xmlns:a16="http://schemas.microsoft.com/office/drawing/2014/main" id="{8B06EB32-86B9-9E9B-D282-6D0792B18878}"/>
              </a:ext>
            </a:extLst>
          </p:cNvPr>
          <p:cNvCxnSpPr>
            <a:cxnSpLocks/>
            <a:stCxn id="1093" idx="3"/>
            <a:endCxn id="1118" idx="1"/>
          </p:cNvCxnSpPr>
          <p:nvPr/>
        </p:nvCxnSpPr>
        <p:spPr>
          <a:xfrm>
            <a:off x="4905708" y="1868769"/>
            <a:ext cx="3567534" cy="221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5" name="그룹 1154">
            <a:extLst>
              <a:ext uri="{FF2B5EF4-FFF2-40B4-BE49-F238E27FC236}">
                <a16:creationId xmlns:a16="http://schemas.microsoft.com/office/drawing/2014/main" id="{70751D6B-0C63-AE1A-605C-9978E180D7BB}"/>
              </a:ext>
            </a:extLst>
          </p:cNvPr>
          <p:cNvGrpSpPr/>
          <p:nvPr/>
        </p:nvGrpSpPr>
        <p:grpSpPr>
          <a:xfrm>
            <a:off x="8195899" y="1460819"/>
            <a:ext cx="1767206" cy="860266"/>
            <a:chOff x="5846253" y="1434977"/>
            <a:chExt cx="1767206" cy="860266"/>
          </a:xfrm>
        </p:grpSpPr>
        <p:sp>
          <p:nvSpPr>
            <p:cNvPr id="1118" name="직사각형 1117">
              <a:extLst>
                <a:ext uri="{FF2B5EF4-FFF2-40B4-BE49-F238E27FC236}">
                  <a16:creationId xmlns:a16="http://schemas.microsoft.com/office/drawing/2014/main" id="{EE2EBAB7-5603-8C77-4F75-024E13D37F40}"/>
                </a:ext>
              </a:extLst>
            </p:cNvPr>
            <p:cNvSpPr/>
            <p:nvPr/>
          </p:nvSpPr>
          <p:spPr>
            <a:xfrm>
              <a:off x="6123596" y="1434977"/>
              <a:ext cx="1212521" cy="860266"/>
            </a:xfrm>
            <a:prstGeom prst="rect">
              <a:avLst/>
            </a:prstGeom>
            <a:solidFill>
              <a:srgbClr val="FCD60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9" name="TextBox 1118">
              <a:extLst>
                <a:ext uri="{FF2B5EF4-FFF2-40B4-BE49-F238E27FC236}">
                  <a16:creationId xmlns:a16="http://schemas.microsoft.com/office/drawing/2014/main" id="{29371E85-5015-991A-FCD5-D6B71638C456}"/>
                </a:ext>
              </a:extLst>
            </p:cNvPr>
            <p:cNvSpPr txBox="1"/>
            <p:nvPr/>
          </p:nvSpPr>
          <p:spPr>
            <a:xfrm>
              <a:off x="5846253" y="1541945"/>
              <a:ext cx="17672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ea typeface="Tmon몬소리 Black" panose="02000A03000000000000"/>
                </a:rPr>
                <a:t>Toxic</a:t>
              </a:r>
            </a:p>
            <a:p>
              <a:pPr algn="ctr"/>
              <a:r>
                <a:rPr lang="en-US" altLang="ko-KR" b="1" dirty="0">
                  <a:ea typeface="Tmon몬소리 Black" panose="02000A03000000000000"/>
                </a:rPr>
                <a:t>Check</a:t>
              </a:r>
              <a:endParaRPr lang="ko-KR" altLang="en-US" b="1" dirty="0">
                <a:ea typeface="Tmon몬소리 Black" panose="02000A03000000000000"/>
              </a:endParaRPr>
            </a:p>
          </p:txBody>
        </p:sp>
      </p:grpSp>
      <p:sp>
        <p:nvSpPr>
          <p:cNvPr id="1141" name="사각형: 둥근 모서리 1140">
            <a:extLst>
              <a:ext uri="{FF2B5EF4-FFF2-40B4-BE49-F238E27FC236}">
                <a16:creationId xmlns:a16="http://schemas.microsoft.com/office/drawing/2014/main" id="{FEC1AE11-67B0-7486-EC8F-9AA8EADF8921}"/>
              </a:ext>
            </a:extLst>
          </p:cNvPr>
          <p:cNvSpPr/>
          <p:nvPr/>
        </p:nvSpPr>
        <p:spPr>
          <a:xfrm>
            <a:off x="3756388" y="2841862"/>
            <a:ext cx="5929376" cy="2555319"/>
          </a:xfrm>
          <a:prstGeom prst="roundRect">
            <a:avLst>
              <a:gd name="adj" fmla="val 31543"/>
            </a:avLst>
          </a:prstGeom>
          <a:noFill/>
          <a:ln w="28575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47" name="그룹 1146">
            <a:extLst>
              <a:ext uri="{FF2B5EF4-FFF2-40B4-BE49-F238E27FC236}">
                <a16:creationId xmlns:a16="http://schemas.microsoft.com/office/drawing/2014/main" id="{D6CF9825-A064-BEEE-886D-062AEDE6C23A}"/>
              </a:ext>
            </a:extLst>
          </p:cNvPr>
          <p:cNvGrpSpPr/>
          <p:nvPr/>
        </p:nvGrpSpPr>
        <p:grpSpPr>
          <a:xfrm>
            <a:off x="4098405" y="3737150"/>
            <a:ext cx="1185103" cy="828152"/>
            <a:chOff x="2607245" y="4126015"/>
            <a:chExt cx="906221" cy="636097"/>
          </a:xfrm>
        </p:grpSpPr>
        <p:sp>
          <p:nvSpPr>
            <p:cNvPr id="1148" name="순서도: 처리 1147">
              <a:extLst>
                <a:ext uri="{FF2B5EF4-FFF2-40B4-BE49-F238E27FC236}">
                  <a16:creationId xmlns:a16="http://schemas.microsoft.com/office/drawing/2014/main" id="{64095A34-E10D-79A7-E9A0-2DB77304CBD4}"/>
                </a:ext>
              </a:extLst>
            </p:cNvPr>
            <p:cNvSpPr/>
            <p:nvPr/>
          </p:nvSpPr>
          <p:spPr>
            <a:xfrm>
              <a:off x="2706889" y="4126015"/>
              <a:ext cx="714644" cy="636097"/>
            </a:xfrm>
            <a:prstGeom prst="flowChartProcess">
              <a:avLst/>
            </a:prstGeom>
            <a:solidFill>
              <a:srgbClr val="FCD60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9" name="TextBox 1148">
              <a:extLst>
                <a:ext uri="{FF2B5EF4-FFF2-40B4-BE49-F238E27FC236}">
                  <a16:creationId xmlns:a16="http://schemas.microsoft.com/office/drawing/2014/main" id="{97B9EB5C-F2D3-F8C7-FC27-9B2843D1BF96}"/>
                </a:ext>
              </a:extLst>
            </p:cNvPr>
            <p:cNvSpPr txBox="1"/>
            <p:nvPr/>
          </p:nvSpPr>
          <p:spPr>
            <a:xfrm>
              <a:off x="2607245" y="4306737"/>
              <a:ext cx="906221" cy="2836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TTS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cxnSp>
        <p:nvCxnSpPr>
          <p:cNvPr id="1150" name="직선 화살표 연결선 1149">
            <a:extLst>
              <a:ext uri="{FF2B5EF4-FFF2-40B4-BE49-F238E27FC236}">
                <a16:creationId xmlns:a16="http://schemas.microsoft.com/office/drawing/2014/main" id="{06DD96FD-776A-14F1-0118-72F4A72F05C4}"/>
              </a:ext>
            </a:extLst>
          </p:cNvPr>
          <p:cNvCxnSpPr>
            <a:cxnSpLocks/>
            <a:stCxn id="1071" idx="3"/>
            <a:endCxn id="1148" idx="1"/>
          </p:cNvCxnSpPr>
          <p:nvPr/>
        </p:nvCxnSpPr>
        <p:spPr>
          <a:xfrm flipV="1">
            <a:off x="2243804" y="4151226"/>
            <a:ext cx="1984910" cy="158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0" name="그림 1159">
            <a:extLst>
              <a:ext uri="{FF2B5EF4-FFF2-40B4-BE49-F238E27FC236}">
                <a16:creationId xmlns:a16="http://schemas.microsoft.com/office/drawing/2014/main" id="{D94FA0B1-04AE-5E26-4074-F5962B15A9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0642" y="5134207"/>
            <a:ext cx="1578934" cy="1578934"/>
          </a:xfrm>
          <a:prstGeom prst="rect">
            <a:avLst/>
          </a:prstGeom>
        </p:spPr>
      </p:pic>
      <p:cxnSp>
        <p:nvCxnSpPr>
          <p:cNvPr id="1161" name="직선 화살표 연결선 1160">
            <a:extLst>
              <a:ext uri="{FF2B5EF4-FFF2-40B4-BE49-F238E27FC236}">
                <a16:creationId xmlns:a16="http://schemas.microsoft.com/office/drawing/2014/main" id="{37442B18-9251-75B7-688B-9FB548FF318C}"/>
              </a:ext>
            </a:extLst>
          </p:cNvPr>
          <p:cNvCxnSpPr>
            <a:cxnSpLocks/>
            <a:stCxn id="1148" idx="3"/>
            <a:endCxn id="1178" idx="1"/>
          </p:cNvCxnSpPr>
          <p:nvPr/>
        </p:nvCxnSpPr>
        <p:spPr>
          <a:xfrm flipV="1">
            <a:off x="5163284" y="4141988"/>
            <a:ext cx="2352403" cy="9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3" name="순서도: 논리합 1172">
            <a:extLst>
              <a:ext uri="{FF2B5EF4-FFF2-40B4-BE49-F238E27FC236}">
                <a16:creationId xmlns:a16="http://schemas.microsoft.com/office/drawing/2014/main" id="{676E728A-26F0-9458-92D3-D6909C2AB76B}"/>
              </a:ext>
            </a:extLst>
          </p:cNvPr>
          <p:cNvSpPr/>
          <p:nvPr/>
        </p:nvSpPr>
        <p:spPr>
          <a:xfrm>
            <a:off x="6385788" y="3994961"/>
            <a:ext cx="288641" cy="288641"/>
          </a:xfrm>
          <a:prstGeom prst="flowChartOr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75" name="직선 연결선 1174">
            <a:extLst>
              <a:ext uri="{FF2B5EF4-FFF2-40B4-BE49-F238E27FC236}">
                <a16:creationId xmlns:a16="http://schemas.microsoft.com/office/drawing/2014/main" id="{0F428CD3-2BF3-E321-4460-2A479A187A56}"/>
              </a:ext>
            </a:extLst>
          </p:cNvPr>
          <p:cNvCxnSpPr>
            <a:cxnSpLocks/>
            <a:stCxn id="1160" idx="0"/>
            <a:endCxn id="1173" idx="4"/>
          </p:cNvCxnSpPr>
          <p:nvPr/>
        </p:nvCxnSpPr>
        <p:spPr>
          <a:xfrm flipV="1">
            <a:off x="6530109" y="4283602"/>
            <a:ext cx="0" cy="8506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7" name="그룹 1176">
            <a:extLst>
              <a:ext uri="{FF2B5EF4-FFF2-40B4-BE49-F238E27FC236}">
                <a16:creationId xmlns:a16="http://schemas.microsoft.com/office/drawing/2014/main" id="{80B2034C-50A7-547B-F352-740303A5C6A6}"/>
              </a:ext>
            </a:extLst>
          </p:cNvPr>
          <p:cNvGrpSpPr/>
          <p:nvPr/>
        </p:nvGrpSpPr>
        <p:grpSpPr>
          <a:xfrm>
            <a:off x="7237179" y="3682989"/>
            <a:ext cx="2237059" cy="918006"/>
            <a:chOff x="2594067" y="4126014"/>
            <a:chExt cx="906221" cy="636097"/>
          </a:xfrm>
        </p:grpSpPr>
        <p:sp>
          <p:nvSpPr>
            <p:cNvPr id="1178" name="순서도: 처리 1177">
              <a:extLst>
                <a:ext uri="{FF2B5EF4-FFF2-40B4-BE49-F238E27FC236}">
                  <a16:creationId xmlns:a16="http://schemas.microsoft.com/office/drawing/2014/main" id="{95676E85-496E-180D-EF88-4BA4FAF8D403}"/>
                </a:ext>
              </a:extLst>
            </p:cNvPr>
            <p:cNvSpPr/>
            <p:nvPr/>
          </p:nvSpPr>
          <p:spPr>
            <a:xfrm>
              <a:off x="2706889" y="4126014"/>
              <a:ext cx="714644" cy="636097"/>
            </a:xfrm>
            <a:prstGeom prst="flowChartProcess">
              <a:avLst/>
            </a:prstGeom>
            <a:solidFill>
              <a:srgbClr val="FCD60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9" name="TextBox 1178">
              <a:extLst>
                <a:ext uri="{FF2B5EF4-FFF2-40B4-BE49-F238E27FC236}">
                  <a16:creationId xmlns:a16="http://schemas.microsoft.com/office/drawing/2014/main" id="{7674556C-5442-9B55-7FB5-0EE111A65075}"/>
                </a:ext>
              </a:extLst>
            </p:cNvPr>
            <p:cNvSpPr txBox="1"/>
            <p:nvPr/>
          </p:nvSpPr>
          <p:spPr>
            <a:xfrm>
              <a:off x="2594067" y="4203334"/>
              <a:ext cx="906221" cy="447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Image</a:t>
              </a:r>
            </a:p>
            <a:p>
              <a:pPr algn="ctr"/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Generation 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cxnSp>
        <p:nvCxnSpPr>
          <p:cNvPr id="1182" name="직선 화살표 연결선 1181">
            <a:extLst>
              <a:ext uri="{FF2B5EF4-FFF2-40B4-BE49-F238E27FC236}">
                <a16:creationId xmlns:a16="http://schemas.microsoft.com/office/drawing/2014/main" id="{EA654FED-BBDF-2514-BD40-866FE701A12D}"/>
              </a:ext>
            </a:extLst>
          </p:cNvPr>
          <p:cNvCxnSpPr>
            <a:cxnSpLocks/>
            <a:stCxn id="1178" idx="3"/>
          </p:cNvCxnSpPr>
          <p:nvPr/>
        </p:nvCxnSpPr>
        <p:spPr>
          <a:xfrm flipV="1">
            <a:off x="9279827" y="4139281"/>
            <a:ext cx="960078" cy="2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6" name="TextBox 1185">
            <a:extLst>
              <a:ext uri="{FF2B5EF4-FFF2-40B4-BE49-F238E27FC236}">
                <a16:creationId xmlns:a16="http://schemas.microsoft.com/office/drawing/2014/main" id="{32E47A9D-8689-64F8-D5BA-C720FA054B95}"/>
              </a:ext>
            </a:extLst>
          </p:cNvPr>
          <p:cNvSpPr txBox="1"/>
          <p:nvPr/>
        </p:nvSpPr>
        <p:spPr>
          <a:xfrm>
            <a:off x="5150014" y="2442910"/>
            <a:ext cx="343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Tmon몬소리 Black" panose="02000A03000000000000"/>
              </a:rPr>
              <a:t>현재까지 진행하고 있는 부분 </a:t>
            </a:r>
            <a:r>
              <a:rPr lang="en-US" altLang="ko-KR" b="1" dirty="0">
                <a:ea typeface="Tmon몬소리 Black" panose="02000A03000000000000"/>
              </a:rPr>
              <a:t>! </a:t>
            </a:r>
            <a:endParaRPr lang="ko-KR" altLang="en-US" b="1" dirty="0">
              <a:ea typeface="Tmon몬소리 Black" panose="02000A03000000000000"/>
            </a:endParaRPr>
          </a:p>
        </p:txBody>
      </p:sp>
      <p:sp>
        <p:nvSpPr>
          <p:cNvPr id="1187" name="사각형: 둥근 모서리 1186">
            <a:extLst>
              <a:ext uri="{FF2B5EF4-FFF2-40B4-BE49-F238E27FC236}">
                <a16:creationId xmlns:a16="http://schemas.microsoft.com/office/drawing/2014/main" id="{B805F7A7-0F36-0DBA-EE85-64127BF44CED}"/>
              </a:ext>
            </a:extLst>
          </p:cNvPr>
          <p:cNvSpPr/>
          <p:nvPr/>
        </p:nvSpPr>
        <p:spPr>
          <a:xfrm>
            <a:off x="909391" y="3447329"/>
            <a:ext cx="1681767" cy="1538190"/>
          </a:xfrm>
          <a:prstGeom prst="roundRect">
            <a:avLst>
              <a:gd name="adj" fmla="val 31543"/>
            </a:avLst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8" name="TextBox 1187">
            <a:extLst>
              <a:ext uri="{FF2B5EF4-FFF2-40B4-BE49-F238E27FC236}">
                <a16:creationId xmlns:a16="http://schemas.microsoft.com/office/drawing/2014/main" id="{CA3E162B-76F6-25A6-0DC2-D085952D7409}"/>
              </a:ext>
            </a:extLst>
          </p:cNvPr>
          <p:cNvSpPr txBox="1"/>
          <p:nvPr/>
        </p:nvSpPr>
        <p:spPr>
          <a:xfrm>
            <a:off x="881967" y="5133355"/>
            <a:ext cx="343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Tmon몬소리 Black" panose="02000A03000000000000"/>
              </a:rPr>
              <a:t>추후 진행 예정 </a:t>
            </a:r>
          </a:p>
        </p:txBody>
      </p:sp>
      <p:pic>
        <p:nvPicPr>
          <p:cNvPr id="1189" name="image_generation">
            <a:hlinkClick r:id="" action="ppaction://media"/>
            <a:extLst>
              <a:ext uri="{FF2B5EF4-FFF2-40B4-BE49-F238E27FC236}">
                <a16:creationId xmlns:a16="http://schemas.microsoft.com/office/drawing/2014/main" id="{F91A9A30-F0AE-7AC6-D910-EA195D25C1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 flipH="1">
            <a:off x="10249183" y="3504841"/>
            <a:ext cx="1628514" cy="1628514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7239E70F-5FC7-1B65-FF3E-F80F6A75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91167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60976">
                <p:cTn id="2" fill="hold" display="0">
                  <p:stCondLst>
                    <p:cond delay="indefinite"/>
                  </p:stCondLst>
                </p:cTn>
                <p:tgtEl>
                  <p:spTgt spid="1189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8275651-3D58-B477-5578-17A4AD64E72A}"/>
              </a:ext>
            </a:extLst>
          </p:cNvPr>
          <p:cNvSpPr/>
          <p:nvPr/>
        </p:nvSpPr>
        <p:spPr>
          <a:xfrm>
            <a:off x="1241515" y="1645745"/>
            <a:ext cx="9302079" cy="1419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6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Text To Speech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92478F-AA82-149A-DFE2-3040405FA120}"/>
              </a:ext>
            </a:extLst>
          </p:cNvPr>
          <p:cNvSpPr/>
          <p:nvPr/>
        </p:nvSpPr>
        <p:spPr>
          <a:xfrm>
            <a:off x="1241514" y="3510311"/>
            <a:ext cx="9302079" cy="1494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1. 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적은 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Train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으로 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Single-Speaker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의 음성을 적용 가능한가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2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2.  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빠른 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Inference Time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을 가지고 있는가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13B261-2C09-F019-1725-C32D7F9BE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7854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4BF390F-C135-73A1-5486-EDB839FD9CD7}"/>
              </a:ext>
            </a:extLst>
          </p:cNvPr>
          <p:cNvGrpSpPr/>
          <p:nvPr/>
        </p:nvGrpSpPr>
        <p:grpSpPr>
          <a:xfrm>
            <a:off x="-401218" y="666026"/>
            <a:ext cx="2883079" cy="1192681"/>
            <a:chOff x="177947" y="1170864"/>
            <a:chExt cx="2883079" cy="119268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2A90015-34C8-1182-7E12-9480F68B8CB5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1CD1423-DF67-262C-2B5F-191E60322F4E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EDA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8B6C1556-AEF2-BE52-48D2-21AA5A5063AC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6DB69426-76ED-EC44-2E55-A868789F8213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0E2F6650-4254-373D-7F7C-B618F4F0A467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FEFAEA8-CC0C-8906-AD0F-A57A4AA3C082}"/>
                </a:ext>
              </a:extLst>
            </p:cNvPr>
            <p:cNvSpPr/>
            <p:nvPr/>
          </p:nvSpPr>
          <p:spPr>
            <a:xfrm>
              <a:off x="177947" y="194952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데이터 소개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- 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JETS</a:t>
              </a: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3A4376A6-E707-5C37-9B4D-96ED58E85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122" y="917089"/>
            <a:ext cx="9153525" cy="218542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98FAFBC-EF8D-2CE6-09A1-34911BCB2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122" y="3429000"/>
            <a:ext cx="4672961" cy="23970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34EC41E-A25B-795E-7D02-0C25E488FE09}"/>
              </a:ext>
            </a:extLst>
          </p:cNvPr>
          <p:cNvSpPr txBox="1"/>
          <p:nvPr/>
        </p:nvSpPr>
        <p:spPr>
          <a:xfrm>
            <a:off x="7471115" y="3429000"/>
            <a:ext cx="42503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문장 </a:t>
            </a:r>
            <a:r>
              <a:rPr lang="en-US" altLang="ko-KR" dirty="0"/>
              <a:t>: </a:t>
            </a:r>
            <a:r>
              <a:rPr lang="en-US" altLang="ko-KR" b="1" dirty="0"/>
              <a:t>AIHUB </a:t>
            </a:r>
            <a:r>
              <a:rPr lang="ko-KR" altLang="en-US" dirty="0"/>
              <a:t>상담 질의응답 데이터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소음 없는 환경을 유지하며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총 </a:t>
            </a:r>
            <a:r>
              <a:rPr lang="en-US" altLang="ko-KR" dirty="0"/>
              <a:t>410</a:t>
            </a:r>
            <a:r>
              <a:rPr lang="ko-KR" altLang="en-US" dirty="0"/>
              <a:t>개의 문장을 직접 녹음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녹음 파일 길이</a:t>
            </a:r>
            <a:r>
              <a:rPr lang="en-US" altLang="ko-KR" dirty="0"/>
              <a:t>: </a:t>
            </a:r>
            <a:r>
              <a:rPr lang="ko-KR" altLang="en-US" dirty="0"/>
              <a:t>약 </a:t>
            </a:r>
            <a:r>
              <a:rPr lang="en-US" altLang="ko-KR" dirty="0"/>
              <a:t>40</a:t>
            </a:r>
            <a:r>
              <a:rPr lang="ko-KR" altLang="en-US" dirty="0"/>
              <a:t>분</a:t>
            </a:r>
            <a:endParaRPr lang="en-US" altLang="ko-KR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088AE43-6C47-D087-073B-D184466B22B0}"/>
              </a:ext>
            </a:extLst>
          </p:cNvPr>
          <p:cNvGrpSpPr/>
          <p:nvPr/>
        </p:nvGrpSpPr>
        <p:grpSpPr>
          <a:xfrm>
            <a:off x="7581880" y="87147"/>
            <a:ext cx="476130" cy="338430"/>
            <a:chOff x="272023" y="1632975"/>
            <a:chExt cx="806673" cy="573378"/>
          </a:xfrm>
        </p:grpSpPr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EE35897B-75DC-6EA9-86AC-D557CBD8985C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대각선 줄무늬 19">
              <a:extLst>
                <a:ext uri="{FF2B5EF4-FFF2-40B4-BE49-F238E27FC236}">
                  <a16:creationId xmlns:a16="http://schemas.microsoft.com/office/drawing/2014/main" id="{3FF7BD88-A608-A0D8-9348-F6EF92DE1AAF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7CADD482-3499-B953-4601-5BB8ED69E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183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D85A07C-5A59-F416-942B-2922A4DB94FC}"/>
              </a:ext>
            </a:extLst>
          </p:cNvPr>
          <p:cNvGrpSpPr/>
          <p:nvPr/>
        </p:nvGrpSpPr>
        <p:grpSpPr>
          <a:xfrm>
            <a:off x="-411792" y="666361"/>
            <a:ext cx="2883079" cy="1152542"/>
            <a:chOff x="177947" y="1170864"/>
            <a:chExt cx="2883079" cy="1152542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2D669181-5D80-60F7-D093-4C243A9A7686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141E452-A920-7036-400F-334B8C53EC23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EDA</a:t>
                </a:r>
              </a:p>
            </p:txBody>
          </p: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7E1CD2E9-2EF8-B630-335D-68B776F7CBF8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8610EF1B-0CAE-0F5E-EE37-F37B7EB40527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59F15E43-706C-D860-D268-C5265499ED7C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426F9A5-11E4-4C36-1C55-11E18A44F0B7}"/>
                </a:ext>
              </a:extLst>
            </p:cNvPr>
            <p:cNvSpPr/>
            <p:nvPr/>
          </p:nvSpPr>
          <p:spPr>
            <a:xfrm>
              <a:off x="177947" y="1949521"/>
              <a:ext cx="2851449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데이터 </a:t>
              </a:r>
              <a:r>
                <a:rPr lang="ko-KR" altLang="en-US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전처리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- JETS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67F1A77-4440-E812-835A-A9BE23B082B7}"/>
              </a:ext>
            </a:extLst>
          </p:cNvPr>
          <p:cNvGrpSpPr/>
          <p:nvPr/>
        </p:nvGrpSpPr>
        <p:grpSpPr>
          <a:xfrm>
            <a:off x="7592195" y="91194"/>
            <a:ext cx="476130" cy="338430"/>
            <a:chOff x="272023" y="1632975"/>
            <a:chExt cx="806673" cy="573378"/>
          </a:xfrm>
        </p:grpSpPr>
        <p:sp>
          <p:nvSpPr>
            <p:cNvPr id="44" name="대각선 줄무늬 43">
              <a:extLst>
                <a:ext uri="{FF2B5EF4-FFF2-40B4-BE49-F238E27FC236}">
                  <a16:creationId xmlns:a16="http://schemas.microsoft.com/office/drawing/2014/main" id="{95A25901-1526-AFDD-6502-210DD03F181C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대각선 줄무늬 44">
              <a:extLst>
                <a:ext uri="{FF2B5EF4-FFF2-40B4-BE49-F238E27FC236}">
                  <a16:creationId xmlns:a16="http://schemas.microsoft.com/office/drawing/2014/main" id="{8578C110-DD64-F834-9545-57B1969FC55A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A0FDF6D-0E92-4573-34BD-219120B4D01D}"/>
              </a:ext>
            </a:extLst>
          </p:cNvPr>
          <p:cNvCxnSpPr>
            <a:cxnSpLocks/>
          </p:cNvCxnSpPr>
          <p:nvPr/>
        </p:nvCxnSpPr>
        <p:spPr>
          <a:xfrm>
            <a:off x="2471287" y="5371617"/>
            <a:ext cx="120991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래픽 15" descr="무선 마이크 단색으로 채워진">
            <a:extLst>
              <a:ext uri="{FF2B5EF4-FFF2-40B4-BE49-F238E27FC236}">
                <a16:creationId xmlns:a16="http://schemas.microsoft.com/office/drawing/2014/main" id="{C0B56177-2683-9888-C930-2BA48CEF0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0818" y="4988863"/>
            <a:ext cx="731693" cy="731693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700E0C4-3CDA-B153-6C69-5FDBF8810462}"/>
              </a:ext>
            </a:extLst>
          </p:cNvPr>
          <p:cNvGrpSpPr/>
          <p:nvPr/>
        </p:nvGrpSpPr>
        <p:grpSpPr>
          <a:xfrm>
            <a:off x="1447962" y="2620966"/>
            <a:ext cx="3106298" cy="1477328"/>
            <a:chOff x="9006039" y="2315678"/>
            <a:chExt cx="3106298" cy="1477328"/>
          </a:xfrm>
        </p:grpSpPr>
        <p:pic>
          <p:nvPicPr>
            <p:cNvPr id="35" name="그래픽 34" descr="문서 단색으로 채워진">
              <a:extLst>
                <a:ext uri="{FF2B5EF4-FFF2-40B4-BE49-F238E27FC236}">
                  <a16:creationId xmlns:a16="http://schemas.microsoft.com/office/drawing/2014/main" id="{A04F71AE-3DDC-66F4-DE0F-00667FCE4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06039" y="2565949"/>
              <a:ext cx="863470" cy="86347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6BBD263-22F5-DDF5-AF0B-5CE7AC0EF6C7}"/>
                </a:ext>
              </a:extLst>
            </p:cNvPr>
            <p:cNvSpPr txBox="1"/>
            <p:nvPr/>
          </p:nvSpPr>
          <p:spPr>
            <a:xfrm>
              <a:off x="9869509" y="2315678"/>
              <a:ext cx="224282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ea typeface="Tmon몬소리 Black" panose="02000A03000000000000"/>
                </a:rPr>
                <a:t>서울 </a:t>
              </a:r>
              <a:endParaRPr lang="en-US" altLang="ko-KR" dirty="0">
                <a:ea typeface="Tmon몬소리 Black" panose="02000A03000000000000"/>
              </a:endParaRPr>
            </a:p>
            <a:p>
              <a:r>
                <a:rPr lang="ko-KR" altLang="en-US" dirty="0">
                  <a:ea typeface="Tmon몬소리 Black" panose="02000A03000000000000"/>
                </a:rPr>
                <a:t>가산동에서 </a:t>
              </a:r>
              <a:endParaRPr lang="en-US" altLang="ko-KR" dirty="0">
                <a:ea typeface="Tmon몬소리 Black" panose="02000A03000000000000"/>
              </a:endParaRPr>
            </a:p>
            <a:p>
              <a:r>
                <a:rPr lang="ko-KR" altLang="en-US" dirty="0" err="1">
                  <a:ea typeface="Tmon몬소리 Black" panose="02000A03000000000000"/>
                </a:rPr>
                <a:t>남대문시장가는</a:t>
              </a:r>
              <a:r>
                <a:rPr lang="ko-KR" altLang="en-US" dirty="0">
                  <a:ea typeface="Tmon몬소리 Black" panose="02000A03000000000000"/>
                </a:rPr>
                <a:t> </a:t>
              </a:r>
              <a:endParaRPr lang="en-US" altLang="ko-KR" dirty="0">
                <a:ea typeface="Tmon몬소리 Black" panose="02000A03000000000000"/>
              </a:endParaRPr>
            </a:p>
            <a:p>
              <a:r>
                <a:rPr lang="ko-KR" altLang="en-US" dirty="0">
                  <a:ea typeface="Tmon몬소리 Black" panose="02000A03000000000000"/>
                </a:rPr>
                <a:t>버스노선을 </a:t>
              </a:r>
              <a:endParaRPr lang="en-US" altLang="ko-KR" dirty="0">
                <a:ea typeface="Tmon몬소리 Black" panose="02000A03000000000000"/>
              </a:endParaRPr>
            </a:p>
            <a:p>
              <a:r>
                <a:rPr lang="ko-KR" altLang="en-US" dirty="0" err="1">
                  <a:ea typeface="Tmon몬소리 Black" panose="02000A03000000000000"/>
                </a:rPr>
                <a:t>알고싶습니다</a:t>
              </a:r>
              <a:endParaRPr lang="en-US" altLang="ko-KR" dirty="0">
                <a:ea typeface="Tmon몬소리 Black" panose="02000A03000000000000"/>
              </a:endParaRPr>
            </a:p>
          </p:txBody>
        </p:sp>
      </p:grp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8244CD5-F2FB-8F9A-D9D8-6753CB0992B7}"/>
              </a:ext>
            </a:extLst>
          </p:cNvPr>
          <p:cNvCxnSpPr>
            <a:cxnSpLocks/>
          </p:cNvCxnSpPr>
          <p:nvPr/>
        </p:nvCxnSpPr>
        <p:spPr>
          <a:xfrm>
            <a:off x="4400698" y="3359630"/>
            <a:ext cx="8328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8EE96F0-37E6-CC58-B31D-E8309A054B17}"/>
              </a:ext>
            </a:extLst>
          </p:cNvPr>
          <p:cNvSpPr/>
          <p:nvPr/>
        </p:nvSpPr>
        <p:spPr>
          <a:xfrm>
            <a:off x="1022175" y="2357732"/>
            <a:ext cx="10618811" cy="1943349"/>
          </a:xfrm>
          <a:prstGeom prst="roundRect">
            <a:avLst>
              <a:gd name="adj" fmla="val 31543"/>
            </a:avLst>
          </a:prstGeom>
          <a:noFill/>
          <a:ln w="28575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610D736-A34B-55AF-C4EA-62EB0B728EB4}"/>
              </a:ext>
            </a:extLst>
          </p:cNvPr>
          <p:cNvSpPr/>
          <p:nvPr/>
        </p:nvSpPr>
        <p:spPr>
          <a:xfrm>
            <a:off x="1013933" y="4593470"/>
            <a:ext cx="10618812" cy="1556294"/>
          </a:xfrm>
          <a:prstGeom prst="roundRect">
            <a:avLst>
              <a:gd name="adj" fmla="val 31543"/>
            </a:avLst>
          </a:prstGeom>
          <a:noFill/>
          <a:ln w="28575">
            <a:solidFill>
              <a:srgbClr val="FCD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1F9253-9325-EF38-9C91-00EAD6723A7D}"/>
              </a:ext>
            </a:extLst>
          </p:cNvPr>
          <p:cNvSpPr txBox="1"/>
          <p:nvPr/>
        </p:nvSpPr>
        <p:spPr>
          <a:xfrm>
            <a:off x="5619027" y="2576874"/>
            <a:ext cx="5828532" cy="1466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ᄉ</a:t>
            </a:r>
            <a:r>
              <a:rPr lang="ko-KR" altLang="en-US" dirty="0"/>
              <a:t> </a:t>
            </a:r>
            <a:r>
              <a:rPr lang="ko-KR" altLang="en-US" dirty="0" err="1"/>
              <a:t>ᅥ</a:t>
            </a:r>
            <a:r>
              <a:rPr lang="ko-KR" altLang="en-US" dirty="0"/>
              <a:t> </a:t>
            </a:r>
            <a:r>
              <a:rPr lang="ko-KR" altLang="en-US" dirty="0" err="1"/>
              <a:t>ᄋ</a:t>
            </a:r>
            <a:r>
              <a:rPr lang="ko-KR" altLang="en-US" dirty="0"/>
              <a:t> </a:t>
            </a:r>
            <a:r>
              <a:rPr lang="ko-KR" altLang="en-US" dirty="0" err="1"/>
              <a:t>ᅮ</a:t>
            </a:r>
            <a:r>
              <a:rPr lang="ko-KR" altLang="en-US" dirty="0"/>
              <a:t> </a:t>
            </a:r>
            <a:r>
              <a:rPr lang="ko-KR" altLang="en-US" dirty="0" err="1"/>
              <a:t>ᆯ</a:t>
            </a:r>
            <a:r>
              <a:rPr lang="ko-KR" altLang="en-US" dirty="0"/>
              <a:t>	</a:t>
            </a:r>
            <a:endParaRPr lang="en-US" altLang="ko-KR" dirty="0"/>
          </a:p>
          <a:p>
            <a:r>
              <a:rPr lang="ko-KR" altLang="en-US" dirty="0" err="1"/>
              <a:t>ᄀ</a:t>
            </a:r>
            <a:r>
              <a:rPr lang="ko-KR" altLang="en-US" dirty="0"/>
              <a:t> </a:t>
            </a:r>
            <a:r>
              <a:rPr lang="ko-KR" altLang="en-US" dirty="0" err="1"/>
              <a:t>ᅡ</a:t>
            </a:r>
            <a:r>
              <a:rPr lang="ko-KR" altLang="en-US" dirty="0"/>
              <a:t> </a:t>
            </a:r>
            <a:r>
              <a:rPr lang="ko-KR" altLang="en-US" dirty="0" err="1"/>
              <a:t>ᄉ</a:t>
            </a:r>
            <a:r>
              <a:rPr lang="ko-KR" altLang="en-US" dirty="0"/>
              <a:t> </a:t>
            </a:r>
            <a:r>
              <a:rPr lang="ko-KR" altLang="en-US" dirty="0" err="1"/>
              <a:t>ᅡ</a:t>
            </a:r>
            <a:r>
              <a:rPr lang="ko-KR" altLang="en-US" dirty="0"/>
              <a:t> </a:t>
            </a:r>
            <a:r>
              <a:rPr lang="ko-KR" altLang="en-US" dirty="0" err="1"/>
              <a:t>ᆫ</a:t>
            </a:r>
            <a:r>
              <a:rPr lang="ko-KR" altLang="en-US" dirty="0"/>
              <a:t> </a:t>
            </a:r>
            <a:r>
              <a:rPr lang="ko-KR" altLang="en-US" dirty="0" err="1"/>
              <a:t>ᄃ</a:t>
            </a:r>
            <a:r>
              <a:rPr lang="ko-KR" altLang="en-US" dirty="0"/>
              <a:t> </a:t>
            </a:r>
            <a:r>
              <a:rPr lang="ko-KR" altLang="en-US" dirty="0" err="1"/>
              <a:t>ᅩ</a:t>
            </a:r>
            <a:r>
              <a:rPr lang="ko-KR" altLang="en-US" dirty="0"/>
              <a:t> </a:t>
            </a:r>
            <a:r>
              <a:rPr lang="ko-KR" altLang="en-US" dirty="0" err="1"/>
              <a:t>ᆼ</a:t>
            </a:r>
            <a:r>
              <a:rPr lang="ko-KR" altLang="en-US" dirty="0"/>
              <a:t> </a:t>
            </a:r>
            <a:r>
              <a:rPr lang="ko-KR" altLang="en-US" dirty="0" err="1"/>
              <a:t>ᄋ</a:t>
            </a:r>
            <a:r>
              <a:rPr lang="ko-KR" altLang="en-US" dirty="0"/>
              <a:t> </a:t>
            </a:r>
            <a:r>
              <a:rPr lang="ko-KR" altLang="en-US" dirty="0" err="1"/>
              <a:t>ᅦ</a:t>
            </a:r>
            <a:r>
              <a:rPr lang="ko-KR" altLang="en-US" dirty="0"/>
              <a:t> </a:t>
            </a:r>
            <a:r>
              <a:rPr lang="ko-KR" altLang="en-US" dirty="0" err="1"/>
              <a:t>ᄉ</a:t>
            </a:r>
            <a:r>
              <a:rPr lang="ko-KR" altLang="en-US" dirty="0"/>
              <a:t> </a:t>
            </a:r>
            <a:r>
              <a:rPr lang="ko-KR" altLang="en-US" dirty="0" err="1"/>
              <a:t>ᅥ</a:t>
            </a:r>
            <a:r>
              <a:rPr lang="ko-KR" altLang="en-US" dirty="0"/>
              <a:t> 	</a:t>
            </a:r>
            <a:endParaRPr lang="en-US" altLang="ko-KR" dirty="0"/>
          </a:p>
          <a:p>
            <a:r>
              <a:rPr lang="ko-KR" altLang="en-US" dirty="0" err="1"/>
              <a:t>ᄂ</a:t>
            </a:r>
            <a:r>
              <a:rPr lang="ko-KR" altLang="en-US" dirty="0"/>
              <a:t> </a:t>
            </a:r>
            <a:r>
              <a:rPr lang="ko-KR" altLang="en-US" dirty="0" err="1"/>
              <a:t>ᅡ</a:t>
            </a:r>
            <a:r>
              <a:rPr lang="ko-KR" altLang="en-US" dirty="0"/>
              <a:t> </a:t>
            </a:r>
            <a:r>
              <a:rPr lang="ko-KR" altLang="en-US" dirty="0" err="1"/>
              <a:t>ᆷ</a:t>
            </a:r>
            <a:r>
              <a:rPr lang="ko-KR" altLang="en-US" dirty="0"/>
              <a:t> </a:t>
            </a:r>
            <a:r>
              <a:rPr lang="ko-KR" altLang="en-US" dirty="0" err="1"/>
              <a:t>ᄃ</a:t>
            </a:r>
            <a:r>
              <a:rPr lang="ko-KR" altLang="en-US" dirty="0"/>
              <a:t> </a:t>
            </a:r>
            <a:r>
              <a:rPr lang="ko-KR" altLang="en-US" dirty="0" err="1"/>
              <a:t>ᅢ</a:t>
            </a:r>
            <a:r>
              <a:rPr lang="ko-KR" altLang="en-US" dirty="0"/>
              <a:t> </a:t>
            </a:r>
            <a:r>
              <a:rPr lang="ko-KR" altLang="en-US" dirty="0" err="1"/>
              <a:t>ᄆ</a:t>
            </a:r>
            <a:r>
              <a:rPr lang="ko-KR" altLang="en-US" dirty="0"/>
              <a:t> </a:t>
            </a:r>
            <a:r>
              <a:rPr lang="ko-KR" altLang="en-US" dirty="0" err="1"/>
              <a:t>ᅮ</a:t>
            </a:r>
            <a:r>
              <a:rPr lang="ko-KR" altLang="en-US" dirty="0"/>
              <a:t> </a:t>
            </a:r>
            <a:r>
              <a:rPr lang="ko-KR" altLang="en-US" dirty="0" err="1"/>
              <a:t>ᆫ</a:t>
            </a:r>
            <a:r>
              <a:rPr lang="ko-KR" altLang="en-US" dirty="0"/>
              <a:t> </a:t>
            </a:r>
            <a:r>
              <a:rPr lang="ko-KR" altLang="en-US" dirty="0" err="1"/>
              <a:t>ᄉ</a:t>
            </a:r>
            <a:r>
              <a:rPr lang="ko-KR" altLang="en-US" dirty="0"/>
              <a:t> </a:t>
            </a:r>
            <a:r>
              <a:rPr lang="ko-KR" altLang="en-US" dirty="0" err="1"/>
              <a:t>ᅵ</a:t>
            </a:r>
            <a:r>
              <a:rPr lang="ko-KR" altLang="en-US" dirty="0"/>
              <a:t> </a:t>
            </a:r>
            <a:r>
              <a:rPr lang="ko-KR" altLang="en-US" dirty="0" err="1"/>
              <a:t>ᄌ</a:t>
            </a:r>
            <a:r>
              <a:rPr lang="ko-KR" altLang="en-US" dirty="0"/>
              <a:t> </a:t>
            </a:r>
            <a:r>
              <a:rPr lang="ko-KR" altLang="en-US" dirty="0" err="1"/>
              <a:t>ᅡ</a:t>
            </a:r>
            <a:r>
              <a:rPr lang="ko-KR" altLang="en-US" dirty="0"/>
              <a:t> </a:t>
            </a:r>
            <a:r>
              <a:rPr lang="ko-KR" altLang="en-US" dirty="0" err="1"/>
              <a:t>ᆼ</a:t>
            </a:r>
            <a:r>
              <a:rPr lang="ko-KR" altLang="en-US" dirty="0"/>
              <a:t> </a:t>
            </a:r>
            <a:r>
              <a:rPr lang="ko-KR" altLang="en-US" dirty="0" err="1"/>
              <a:t>ᄀ</a:t>
            </a:r>
            <a:r>
              <a:rPr lang="ko-KR" altLang="en-US" dirty="0"/>
              <a:t> </a:t>
            </a:r>
            <a:r>
              <a:rPr lang="ko-KR" altLang="en-US" dirty="0" err="1"/>
              <a:t>ᅡ</a:t>
            </a:r>
            <a:r>
              <a:rPr lang="ko-KR" altLang="en-US" dirty="0"/>
              <a:t> </a:t>
            </a:r>
            <a:r>
              <a:rPr lang="ko-KR" altLang="en-US" dirty="0" err="1"/>
              <a:t>ᄂ</a:t>
            </a:r>
            <a:r>
              <a:rPr lang="ko-KR" altLang="en-US" dirty="0"/>
              <a:t> </a:t>
            </a:r>
            <a:r>
              <a:rPr lang="ko-KR" altLang="en-US" dirty="0" err="1"/>
              <a:t>ᅳ</a:t>
            </a:r>
            <a:r>
              <a:rPr lang="ko-KR" altLang="en-US" dirty="0"/>
              <a:t> 	</a:t>
            </a:r>
            <a:endParaRPr lang="en-US" altLang="ko-KR" dirty="0"/>
          </a:p>
          <a:p>
            <a:r>
              <a:rPr lang="ko-KR" altLang="en-US" dirty="0" err="1"/>
              <a:t>ᄇ</a:t>
            </a:r>
            <a:r>
              <a:rPr lang="ko-KR" altLang="en-US" dirty="0"/>
              <a:t> </a:t>
            </a:r>
            <a:r>
              <a:rPr lang="ko-KR" altLang="en-US" dirty="0" err="1"/>
              <a:t>ᅥ</a:t>
            </a:r>
            <a:r>
              <a:rPr lang="ko-KR" altLang="en-US" dirty="0"/>
              <a:t> </a:t>
            </a:r>
            <a:r>
              <a:rPr lang="ko-KR" altLang="en-US" dirty="0" err="1"/>
              <a:t>ᄉ</a:t>
            </a:r>
            <a:r>
              <a:rPr lang="ko-KR" altLang="en-US" dirty="0"/>
              <a:t> </a:t>
            </a:r>
            <a:r>
              <a:rPr lang="ko-KR" altLang="en-US" dirty="0" err="1"/>
              <a:t>ᅳ</a:t>
            </a:r>
            <a:r>
              <a:rPr lang="ko-KR" altLang="en-US" dirty="0"/>
              <a:t> </a:t>
            </a:r>
            <a:r>
              <a:rPr lang="ko-KR" altLang="en-US" dirty="0" err="1"/>
              <a:t>ᄂ</a:t>
            </a:r>
            <a:r>
              <a:rPr lang="ko-KR" altLang="en-US" dirty="0"/>
              <a:t> </a:t>
            </a:r>
            <a:r>
              <a:rPr lang="ko-KR" altLang="en-US" dirty="0" err="1"/>
              <a:t>ᅩ</a:t>
            </a:r>
            <a:r>
              <a:rPr lang="ko-KR" altLang="en-US" dirty="0"/>
              <a:t> </a:t>
            </a:r>
            <a:r>
              <a:rPr lang="ko-KR" altLang="en-US" dirty="0" err="1"/>
              <a:t>ᄉ</a:t>
            </a:r>
            <a:r>
              <a:rPr lang="ko-KR" altLang="en-US" dirty="0"/>
              <a:t> </a:t>
            </a:r>
            <a:r>
              <a:rPr lang="ko-KR" altLang="en-US" dirty="0" err="1"/>
              <a:t>ᅥ</a:t>
            </a:r>
            <a:r>
              <a:rPr lang="ko-KR" altLang="en-US" dirty="0"/>
              <a:t> </a:t>
            </a:r>
            <a:r>
              <a:rPr lang="ko-KR" altLang="en-US" dirty="0" err="1"/>
              <a:t>ᄂ</a:t>
            </a:r>
            <a:r>
              <a:rPr lang="ko-KR" altLang="en-US" dirty="0"/>
              <a:t> </a:t>
            </a:r>
            <a:r>
              <a:rPr lang="ko-KR" altLang="en-US" dirty="0" err="1"/>
              <a:t>ᅳ</a:t>
            </a:r>
            <a:r>
              <a:rPr lang="ko-KR" altLang="en-US" dirty="0"/>
              <a:t> </a:t>
            </a:r>
            <a:r>
              <a:rPr lang="ko-KR" altLang="en-US" dirty="0" err="1"/>
              <a:t>ᆯ</a:t>
            </a:r>
            <a:r>
              <a:rPr lang="ko-KR" altLang="en-US" dirty="0"/>
              <a:t>	</a:t>
            </a:r>
            <a:endParaRPr lang="en-US" altLang="ko-KR" dirty="0"/>
          </a:p>
          <a:p>
            <a:r>
              <a:rPr lang="ko-KR" altLang="en-US" dirty="0" err="1"/>
              <a:t>ᄋ</a:t>
            </a:r>
            <a:r>
              <a:rPr lang="ko-KR" altLang="en-US" dirty="0"/>
              <a:t> </a:t>
            </a:r>
            <a:r>
              <a:rPr lang="ko-KR" altLang="en-US" dirty="0" err="1"/>
              <a:t>ᅡ</a:t>
            </a:r>
            <a:r>
              <a:rPr lang="ko-KR" altLang="en-US" dirty="0"/>
              <a:t> </a:t>
            </a:r>
            <a:r>
              <a:rPr lang="ko-KR" altLang="en-US" dirty="0" err="1"/>
              <a:t>ᆯ</a:t>
            </a:r>
            <a:r>
              <a:rPr lang="ko-KR" altLang="en-US" dirty="0"/>
              <a:t> </a:t>
            </a:r>
            <a:r>
              <a:rPr lang="ko-KR" altLang="en-US" dirty="0" err="1"/>
              <a:t>ᄀ</a:t>
            </a:r>
            <a:r>
              <a:rPr lang="ko-KR" altLang="en-US" dirty="0"/>
              <a:t> </a:t>
            </a:r>
            <a:r>
              <a:rPr lang="ko-KR" altLang="en-US" dirty="0" err="1"/>
              <a:t>ᅩ</a:t>
            </a:r>
            <a:r>
              <a:rPr lang="ko-KR" altLang="en-US" dirty="0"/>
              <a:t> </a:t>
            </a:r>
            <a:r>
              <a:rPr lang="ko-KR" altLang="en-US" dirty="0" err="1"/>
              <a:t>ᄉ</a:t>
            </a:r>
            <a:r>
              <a:rPr lang="ko-KR" altLang="en-US" dirty="0"/>
              <a:t> </a:t>
            </a:r>
            <a:r>
              <a:rPr lang="ko-KR" altLang="en-US" dirty="0" err="1"/>
              <a:t>ᅵ</a:t>
            </a:r>
            <a:r>
              <a:rPr lang="ko-KR" altLang="en-US" dirty="0"/>
              <a:t> </a:t>
            </a:r>
            <a:r>
              <a:rPr lang="ko-KR" altLang="en-US" dirty="0" err="1"/>
              <a:t>ᆸ</a:t>
            </a:r>
            <a:r>
              <a:rPr lang="ko-KR" altLang="en-US" dirty="0"/>
              <a:t> </a:t>
            </a:r>
            <a:r>
              <a:rPr lang="ko-KR" altLang="en-US" dirty="0" err="1"/>
              <a:t>ᄊ</a:t>
            </a:r>
            <a:r>
              <a:rPr lang="ko-KR" altLang="en-US" dirty="0"/>
              <a:t> </a:t>
            </a:r>
            <a:r>
              <a:rPr lang="ko-KR" altLang="en-US" dirty="0" err="1"/>
              <a:t>ᅳ</a:t>
            </a:r>
            <a:r>
              <a:rPr lang="ko-KR" altLang="en-US" dirty="0"/>
              <a:t> </a:t>
            </a:r>
            <a:r>
              <a:rPr lang="ko-KR" altLang="en-US" dirty="0" err="1"/>
              <a:t>ᆷ</a:t>
            </a:r>
            <a:r>
              <a:rPr lang="ko-KR" altLang="en-US" dirty="0"/>
              <a:t> </a:t>
            </a:r>
            <a:r>
              <a:rPr lang="ko-KR" altLang="en-US" dirty="0" err="1"/>
              <a:t>ᄂ</a:t>
            </a:r>
            <a:r>
              <a:rPr lang="ko-KR" altLang="en-US" dirty="0"/>
              <a:t> </a:t>
            </a:r>
            <a:r>
              <a:rPr lang="ko-KR" altLang="en-US" dirty="0" err="1"/>
              <a:t>ᅵ</a:t>
            </a:r>
            <a:r>
              <a:rPr lang="ko-KR" altLang="en-US" dirty="0"/>
              <a:t> </a:t>
            </a:r>
            <a:r>
              <a:rPr lang="ko-KR" altLang="en-US" dirty="0" err="1"/>
              <a:t>ᄃ</a:t>
            </a:r>
            <a:r>
              <a:rPr lang="ko-KR" altLang="en-US" dirty="0"/>
              <a:t> </a:t>
            </a:r>
            <a:r>
              <a:rPr lang="ko-KR" altLang="en-US" dirty="0" err="1"/>
              <a:t>ᅡ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51274F-E1EF-D40F-4DF8-4D4F1DAA5E28}"/>
              </a:ext>
            </a:extLst>
          </p:cNvPr>
          <p:cNvSpPr txBox="1"/>
          <p:nvPr/>
        </p:nvSpPr>
        <p:spPr>
          <a:xfrm>
            <a:off x="2608615" y="4883094"/>
            <a:ext cx="975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ffmpeg</a:t>
            </a:r>
            <a:endParaRPr lang="en-US" altLang="ko-K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D7D931-6C40-B2A1-34A8-CC2E49D015AA}"/>
              </a:ext>
            </a:extLst>
          </p:cNvPr>
          <p:cNvSpPr txBox="1"/>
          <p:nvPr/>
        </p:nvSpPr>
        <p:spPr>
          <a:xfrm>
            <a:off x="4455381" y="2981197"/>
            <a:ext cx="723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g2pk</a:t>
            </a:r>
            <a:endParaRPr lang="ko-KR" altLang="en-US" dirty="0"/>
          </a:p>
        </p:txBody>
      </p:sp>
      <p:pic>
        <p:nvPicPr>
          <p:cNvPr id="30" name="Picture 2" descr="Comparison of Coarse mel-spectrogram (top), Predicted mel-spectrogram (middle) and Original melspectrogram (bottom).">
            <a:extLst>
              <a:ext uri="{FF2B5EF4-FFF2-40B4-BE49-F238E27FC236}">
                <a16:creationId xmlns:a16="http://schemas.microsoft.com/office/drawing/2014/main" id="{3EC049A1-EF6C-799F-DE28-E3E1B8ABC5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" t="2324" r="64074" b="75905"/>
          <a:stretch/>
        </p:blipFill>
        <p:spPr bwMode="auto">
          <a:xfrm>
            <a:off x="8612192" y="5021497"/>
            <a:ext cx="2316914" cy="66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D716BB6-FAC3-E10F-A6A3-C32E24B63256}"/>
              </a:ext>
            </a:extLst>
          </p:cNvPr>
          <p:cNvSpPr txBox="1"/>
          <p:nvPr/>
        </p:nvSpPr>
        <p:spPr>
          <a:xfrm>
            <a:off x="3779483" y="4647539"/>
            <a:ext cx="2316914" cy="147732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48kHz → 24kHz</a:t>
            </a:r>
          </a:p>
          <a:p>
            <a:pPr algn="ctr"/>
            <a:r>
              <a:rPr lang="en-US" altLang="ko-KR" dirty="0"/>
              <a:t>2</a:t>
            </a:r>
            <a:r>
              <a:rPr lang="ko-KR" altLang="en-US" dirty="0"/>
              <a:t>채널 </a:t>
            </a:r>
            <a:r>
              <a:rPr lang="en-US" altLang="ko-KR" dirty="0"/>
              <a:t>→ 1</a:t>
            </a:r>
            <a:r>
              <a:rPr lang="ko-KR" altLang="en-US" dirty="0"/>
              <a:t>채널</a:t>
            </a:r>
            <a:endParaRPr lang="en-US" altLang="ko-KR" dirty="0"/>
          </a:p>
          <a:p>
            <a:pPr algn="ctr"/>
            <a:r>
              <a:rPr lang="en-US" altLang="ko-KR" dirty="0"/>
              <a:t>Single-Speaker</a:t>
            </a:r>
          </a:p>
          <a:p>
            <a:pPr algn="ctr"/>
            <a:endParaRPr lang="en-US" altLang="ko-KR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288FE30-DCDC-9E81-01AD-806BB8E9E0A5}"/>
              </a:ext>
            </a:extLst>
          </p:cNvPr>
          <p:cNvCxnSpPr>
            <a:cxnSpLocks/>
          </p:cNvCxnSpPr>
          <p:nvPr/>
        </p:nvCxnSpPr>
        <p:spPr>
          <a:xfrm>
            <a:off x="6129757" y="5371617"/>
            <a:ext cx="22163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D80EB90-2345-51D4-7D98-C93E5CEEB362}"/>
              </a:ext>
            </a:extLst>
          </p:cNvPr>
          <p:cNvSpPr txBox="1"/>
          <p:nvPr/>
        </p:nvSpPr>
        <p:spPr>
          <a:xfrm>
            <a:off x="6429789" y="4903943"/>
            <a:ext cx="1759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FastSpeech2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305F67-89D4-89A0-0C3C-435D2F96E1AE}"/>
              </a:ext>
            </a:extLst>
          </p:cNvPr>
          <p:cNvSpPr txBox="1"/>
          <p:nvPr/>
        </p:nvSpPr>
        <p:spPr>
          <a:xfrm>
            <a:off x="2266430" y="840012"/>
            <a:ext cx="7726655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Text : </a:t>
            </a:r>
            <a:r>
              <a:rPr lang="en-US" altLang="ko-KR" sz="1800" b="0" i="0" dirty="0">
                <a:solidFill>
                  <a:srgbClr val="374151"/>
                </a:solidFill>
                <a:effectLst/>
                <a:latin typeface="Söhne"/>
              </a:rPr>
              <a:t>G2P(Grapheme-to-Phoneme) </a:t>
            </a:r>
            <a:r>
              <a:rPr lang="ko-KR" altLang="en-US" sz="1800" dirty="0">
                <a:solidFill>
                  <a:srgbClr val="374151"/>
                </a:solidFill>
                <a:latin typeface="Söhne"/>
              </a:rPr>
              <a:t>변환 방식들 중 한국어 처리하는 </a:t>
            </a:r>
            <a:r>
              <a:rPr lang="en-US" altLang="ko-KR" sz="1800" dirty="0">
                <a:solidFill>
                  <a:srgbClr val="374151"/>
                </a:solidFill>
                <a:latin typeface="Söhne"/>
              </a:rPr>
              <a:t>g</a:t>
            </a:r>
            <a:r>
              <a:rPr lang="en-US" altLang="ko-KR" sz="1800" dirty="0"/>
              <a:t>2pk</a:t>
            </a:r>
            <a:r>
              <a:rPr lang="ko-KR" altLang="en-US" sz="1800" dirty="0"/>
              <a:t>를 이용하여 </a:t>
            </a:r>
            <a:r>
              <a:rPr lang="en-US" altLang="ko-KR" dirty="0"/>
              <a:t>T</a:t>
            </a:r>
            <a:r>
              <a:rPr lang="en-US" altLang="ko-KR" sz="1800" dirty="0"/>
              <a:t>ext</a:t>
            </a:r>
            <a:r>
              <a:rPr lang="ko-KR" altLang="en-US" sz="1800" dirty="0"/>
              <a:t>를 한국어 음소별로 나누어 줌</a:t>
            </a:r>
            <a:r>
              <a:rPr lang="en-US" altLang="ko-KR" sz="18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Voice : </a:t>
            </a:r>
            <a:r>
              <a:rPr lang="en-US" altLang="ko-KR" dirty="0" err="1"/>
              <a:t>ffmpeg</a:t>
            </a:r>
            <a:r>
              <a:rPr lang="ko-KR" altLang="en-US" dirty="0"/>
              <a:t>를 사용하여 </a:t>
            </a:r>
            <a:r>
              <a:rPr lang="ko-KR" altLang="en-US" dirty="0" err="1"/>
              <a:t>전처리</a:t>
            </a:r>
            <a:r>
              <a:rPr lang="ko-KR" altLang="en-US" dirty="0"/>
              <a:t> 후</a:t>
            </a:r>
            <a:r>
              <a:rPr lang="en-US" altLang="ko-KR" dirty="0"/>
              <a:t>, FastSpeech2</a:t>
            </a:r>
            <a:r>
              <a:rPr lang="ko-KR" altLang="en-US" dirty="0"/>
              <a:t>로 </a:t>
            </a:r>
            <a:r>
              <a:rPr lang="en-US" altLang="ko-KR" dirty="0"/>
              <a:t>Mel-Spec</a:t>
            </a:r>
            <a:r>
              <a:rPr lang="ko-KR" altLang="en-US" dirty="0"/>
              <a:t>으로 변환</a:t>
            </a: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5778EB-B6C2-374C-62E3-12B3A9DE1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3588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401215" y="670947"/>
            <a:ext cx="2883079" cy="1192681"/>
            <a:chOff x="177947" y="1170864"/>
            <a:chExt cx="2883079" cy="119268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모델 구조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-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JETS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9059A10-27D8-4737-7D4B-80BCDB50E17C}"/>
              </a:ext>
            </a:extLst>
          </p:cNvPr>
          <p:cNvSpPr txBox="1"/>
          <p:nvPr/>
        </p:nvSpPr>
        <p:spPr>
          <a:xfrm>
            <a:off x="2493146" y="5591319"/>
            <a:ext cx="7140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1-Stage</a:t>
            </a:r>
            <a:r>
              <a:rPr lang="ko-KR" altLang="en-US" dirty="0"/>
              <a:t>로 구성되어 </a:t>
            </a:r>
            <a:r>
              <a:rPr lang="ko-KR" altLang="en-US" b="1" dirty="0"/>
              <a:t>간편하고 빠른</a:t>
            </a:r>
            <a:r>
              <a:rPr lang="ko-KR" altLang="en-US" dirty="0"/>
              <a:t> 학습 가능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초 이상의 문장을 합성하는 데 </a:t>
            </a:r>
            <a:r>
              <a:rPr lang="en-US" altLang="ko-KR" dirty="0"/>
              <a:t>1.2</a:t>
            </a:r>
            <a:r>
              <a:rPr lang="ko-KR" altLang="en-US" dirty="0"/>
              <a:t>초 가량의 </a:t>
            </a:r>
            <a:r>
              <a:rPr lang="ko-KR" altLang="en-US" b="1" dirty="0"/>
              <a:t>빠른 </a:t>
            </a:r>
            <a:r>
              <a:rPr lang="en-US" altLang="ko-KR" b="1" dirty="0"/>
              <a:t>Inference Time 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174C8DB-77A4-DC13-4ACF-87DD084D422D}"/>
              </a:ext>
            </a:extLst>
          </p:cNvPr>
          <p:cNvGrpSpPr/>
          <p:nvPr/>
        </p:nvGrpSpPr>
        <p:grpSpPr>
          <a:xfrm>
            <a:off x="2261587" y="1048332"/>
            <a:ext cx="7633538" cy="4087429"/>
            <a:chOff x="794677" y="1453742"/>
            <a:chExt cx="5699418" cy="4741087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B7AD7C1-6B18-037A-1062-2620BD3B98F4}"/>
                </a:ext>
              </a:extLst>
            </p:cNvPr>
            <p:cNvSpPr/>
            <p:nvPr/>
          </p:nvSpPr>
          <p:spPr>
            <a:xfrm>
              <a:off x="914408" y="1821180"/>
              <a:ext cx="2272871" cy="40503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454F8A5-374F-DA95-25E0-37D7D1EA2B03}"/>
                </a:ext>
              </a:extLst>
            </p:cNvPr>
            <p:cNvSpPr/>
            <p:nvPr/>
          </p:nvSpPr>
          <p:spPr>
            <a:xfrm>
              <a:off x="1142703" y="5383353"/>
              <a:ext cx="1819564" cy="32327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Phoneme Embedding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0C4BB13-0D68-3E7A-F6DA-9A5EE2DFDFE9}"/>
                </a:ext>
              </a:extLst>
            </p:cNvPr>
            <p:cNvSpPr/>
            <p:nvPr/>
          </p:nvSpPr>
          <p:spPr>
            <a:xfrm>
              <a:off x="1142703" y="4449038"/>
              <a:ext cx="1819564" cy="32327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Encoder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153D9D3-4359-F0F6-43A9-2EE891223080}"/>
                </a:ext>
              </a:extLst>
            </p:cNvPr>
            <p:cNvSpPr/>
            <p:nvPr/>
          </p:nvSpPr>
          <p:spPr>
            <a:xfrm>
              <a:off x="1142703" y="3895821"/>
              <a:ext cx="1819564" cy="32327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Variance Adaptor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2CB7A9C-028B-4D5C-54B2-675C5E27C5F0}"/>
                </a:ext>
              </a:extLst>
            </p:cNvPr>
            <p:cNvSpPr/>
            <p:nvPr/>
          </p:nvSpPr>
          <p:spPr>
            <a:xfrm>
              <a:off x="1142703" y="2813794"/>
              <a:ext cx="1819564" cy="49414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Mel-spectrogram Decoder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F84191D6-8A74-5106-78C6-EA88F1A348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2485" y="4755881"/>
              <a:ext cx="0" cy="6110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8ED8EC0-7B3A-9FC9-D00E-EBE491CE8E6E}"/>
                </a:ext>
              </a:extLst>
            </p:cNvPr>
            <p:cNvSpPr>
              <a:spLocks/>
            </p:cNvSpPr>
            <p:nvPr/>
          </p:nvSpPr>
          <p:spPr>
            <a:xfrm>
              <a:off x="1941648" y="4974789"/>
              <a:ext cx="221673" cy="22167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0"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029FD366-518D-C2FA-3AC3-AE1B94750DC1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V="1">
              <a:off x="1941648" y="5085625"/>
              <a:ext cx="221673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CAC3E364-A889-AE36-FFCD-B66B6B574E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2485" y="4210215"/>
              <a:ext cx="0" cy="2388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0571ED8-FB54-2D1C-BD24-A1C2BA2B9B72}"/>
                </a:ext>
              </a:extLst>
            </p:cNvPr>
            <p:cNvSpPr>
              <a:spLocks/>
            </p:cNvSpPr>
            <p:nvPr/>
          </p:nvSpPr>
          <p:spPr>
            <a:xfrm>
              <a:off x="1941648" y="3501903"/>
              <a:ext cx="221673" cy="22167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0"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ECB3439-0EEF-BFAD-E267-A37F60B27059}"/>
                </a:ext>
              </a:extLst>
            </p:cNvPr>
            <p:cNvCxnSpPr>
              <a:cxnSpLocks/>
              <a:stCxn id="30" idx="2"/>
            </p:cNvCxnSpPr>
            <p:nvPr/>
          </p:nvCxnSpPr>
          <p:spPr>
            <a:xfrm flipV="1">
              <a:off x="1941648" y="3612739"/>
              <a:ext cx="221673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B80B2C01-D9EA-5B17-1BAD-BCFB8A417BB9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 flipV="1">
              <a:off x="2043248" y="3307940"/>
              <a:ext cx="9237" cy="5878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7756A0E1-CC3C-8763-4A60-8EF8C600DE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2484" y="5706625"/>
              <a:ext cx="0" cy="2388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3F9CA36D-139F-4FE3-B9BC-63E4F6EE6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3466" y="1914947"/>
              <a:ext cx="1817245" cy="660024"/>
            </a:xfrm>
            <a:prstGeom prst="rect">
              <a:avLst/>
            </a:prstGeom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5C85EB0-3438-EDF1-C520-94A37EC83938}"/>
                </a:ext>
              </a:extLst>
            </p:cNvPr>
            <p:cNvSpPr/>
            <p:nvPr/>
          </p:nvSpPr>
          <p:spPr>
            <a:xfrm>
              <a:off x="1133466" y="5871557"/>
              <a:ext cx="1819564" cy="323272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Phoneme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D4697A53-EC0E-CB45-08BD-CDC80703AB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2484" y="2574971"/>
              <a:ext cx="0" cy="2388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C752348-A4EB-CA2D-042F-1838D5469242}"/>
                </a:ext>
              </a:extLst>
            </p:cNvPr>
            <p:cNvSpPr/>
            <p:nvPr/>
          </p:nvSpPr>
          <p:spPr>
            <a:xfrm>
              <a:off x="794677" y="3440244"/>
              <a:ext cx="949375" cy="323272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Positional</a:t>
              </a:r>
            </a:p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Encoding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72F94DF-8B21-6C8E-6824-020F92BD1D0B}"/>
                </a:ext>
              </a:extLst>
            </p:cNvPr>
            <p:cNvSpPr/>
            <p:nvPr/>
          </p:nvSpPr>
          <p:spPr>
            <a:xfrm>
              <a:off x="794677" y="4899766"/>
              <a:ext cx="949375" cy="323272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Positional</a:t>
              </a:r>
            </a:p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Encoding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1282C596-5C8E-D01B-91FA-8DD233504FF6}"/>
                </a:ext>
              </a:extLst>
            </p:cNvPr>
            <p:cNvCxnSpPr>
              <a:cxnSpLocks/>
            </p:cNvCxnSpPr>
            <p:nvPr/>
          </p:nvCxnSpPr>
          <p:spPr>
            <a:xfrm>
              <a:off x="1592976" y="3620352"/>
              <a:ext cx="30941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522FAA56-A688-A1BC-2E94-705D629D4A20}"/>
                </a:ext>
              </a:extLst>
            </p:cNvPr>
            <p:cNvCxnSpPr>
              <a:cxnSpLocks/>
            </p:cNvCxnSpPr>
            <p:nvPr/>
          </p:nvCxnSpPr>
          <p:spPr>
            <a:xfrm>
              <a:off x="1595286" y="5089110"/>
              <a:ext cx="30941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AE7A85D-6C26-8786-45F8-49F296169DF5}"/>
                </a:ext>
              </a:extLst>
            </p:cNvPr>
            <p:cNvSpPr/>
            <p:nvPr/>
          </p:nvSpPr>
          <p:spPr>
            <a:xfrm>
              <a:off x="4674531" y="5383353"/>
              <a:ext cx="1819564" cy="32327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Encoder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C95896D-7662-3F36-858D-0A4EAC9E58D2}"/>
                </a:ext>
              </a:extLst>
            </p:cNvPr>
            <p:cNvSpPr/>
            <p:nvPr/>
          </p:nvSpPr>
          <p:spPr>
            <a:xfrm>
              <a:off x="4674531" y="4635084"/>
              <a:ext cx="1819564" cy="32327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Variance adaptor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A6BBA38-152A-579F-575B-9374F5B69A4B}"/>
                </a:ext>
              </a:extLst>
            </p:cNvPr>
            <p:cNvSpPr/>
            <p:nvPr/>
          </p:nvSpPr>
          <p:spPr>
            <a:xfrm>
              <a:off x="4665294" y="3793873"/>
              <a:ext cx="1819564" cy="32327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Decoder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11568F9-42D1-4C6F-6950-9E63EF4C1544}"/>
                </a:ext>
              </a:extLst>
            </p:cNvPr>
            <p:cNvSpPr/>
            <p:nvPr/>
          </p:nvSpPr>
          <p:spPr>
            <a:xfrm>
              <a:off x="4674531" y="2813794"/>
              <a:ext cx="1819564" cy="49414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HiFi-GAN</a:t>
              </a:r>
            </a:p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Generator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72ED29C4-24A4-71D2-2180-B075F78B0A39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 flipV="1">
              <a:off x="5584313" y="4958356"/>
              <a:ext cx="0" cy="4085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74ED8636-4E64-4264-3971-24A7930C7208}"/>
                </a:ext>
              </a:extLst>
            </p:cNvPr>
            <p:cNvCxnSpPr>
              <a:cxnSpLocks/>
              <a:endCxn id="44" idx="2"/>
            </p:cNvCxnSpPr>
            <p:nvPr/>
          </p:nvCxnSpPr>
          <p:spPr>
            <a:xfrm flipV="1">
              <a:off x="5584313" y="3307940"/>
              <a:ext cx="0" cy="4549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893F93C6-4910-C94C-ACD3-D85DE24C73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4312" y="5706625"/>
              <a:ext cx="0" cy="2388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C58D364-8AF7-C7EA-320F-F855FFD1FB92}"/>
                </a:ext>
              </a:extLst>
            </p:cNvPr>
            <p:cNvSpPr/>
            <p:nvPr/>
          </p:nvSpPr>
          <p:spPr>
            <a:xfrm>
              <a:off x="4665294" y="5871557"/>
              <a:ext cx="1819564" cy="323272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Text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197E8AE2-439C-F339-B1A0-583C14BE50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4312" y="4129207"/>
              <a:ext cx="0" cy="4814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1309C6D-22D8-B721-1D6A-889C7F4D4EA1}"/>
                </a:ext>
              </a:extLst>
            </p:cNvPr>
            <p:cNvSpPr/>
            <p:nvPr/>
          </p:nvSpPr>
          <p:spPr>
            <a:xfrm>
              <a:off x="3392000" y="4679538"/>
              <a:ext cx="1111206" cy="440455"/>
            </a:xfrm>
            <a:prstGeom prst="rect">
              <a:avLst/>
            </a:prstGeom>
            <a:solidFill>
              <a:srgbClr val="D0CECE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Alignment module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연결선: 꺾임 33">
              <a:extLst>
                <a:ext uri="{FF2B5EF4-FFF2-40B4-BE49-F238E27FC236}">
                  <a16:creationId xmlns:a16="http://schemas.microsoft.com/office/drawing/2014/main" id="{3D177C1C-6E86-0AB3-5281-A63F404E775B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>
              <a:off x="2950711" y="2244959"/>
              <a:ext cx="774113" cy="2434579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연결선: 꺾임 34">
              <a:extLst>
                <a:ext uri="{FF2B5EF4-FFF2-40B4-BE49-F238E27FC236}">
                  <a16:creationId xmlns:a16="http://schemas.microsoft.com/office/drawing/2014/main" id="{A5852C04-E43C-E87B-8302-AFA711C51713}"/>
                </a:ext>
              </a:extLst>
            </p:cNvPr>
            <p:cNvCxnSpPr>
              <a:cxnSpLocks/>
              <a:stCxn id="41" idx="0"/>
              <a:endCxn id="50" idx="2"/>
            </p:cNvCxnSpPr>
            <p:nvPr/>
          </p:nvCxnSpPr>
          <p:spPr>
            <a:xfrm rot="16200000" flipV="1">
              <a:off x="4634278" y="4433318"/>
              <a:ext cx="263360" cy="163671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연결선: 꺾임 35">
              <a:extLst>
                <a:ext uri="{FF2B5EF4-FFF2-40B4-BE49-F238E27FC236}">
                  <a16:creationId xmlns:a16="http://schemas.microsoft.com/office/drawing/2014/main" id="{608AF1CD-E43A-A0A7-477C-99FC181514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1076" y="4395481"/>
              <a:ext cx="1443236" cy="276817"/>
            </a:xfrm>
            <a:prstGeom prst="bentConnector3">
              <a:avLst>
                <a:gd name="adj1" fmla="val -3118"/>
              </a:avLst>
            </a:prstGeom>
            <a:ln w="1270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7A17EDB-5638-FEB5-1EDA-90E431631DB5}"/>
                </a:ext>
              </a:extLst>
            </p:cNvPr>
            <p:cNvSpPr/>
            <p:nvPr/>
          </p:nvSpPr>
          <p:spPr>
            <a:xfrm>
              <a:off x="4674531" y="2083323"/>
              <a:ext cx="1819564" cy="323272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Raw waveform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FA003EC1-3965-ED33-920A-C99705AC2AE2}"/>
                </a:ext>
              </a:extLst>
            </p:cNvPr>
            <p:cNvCxnSpPr>
              <a:cxnSpLocks/>
              <a:endCxn id="54" idx="2"/>
            </p:cNvCxnSpPr>
            <p:nvPr/>
          </p:nvCxnSpPr>
          <p:spPr>
            <a:xfrm flipV="1">
              <a:off x="5575077" y="2406595"/>
              <a:ext cx="9236" cy="4071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2D57A35-43B7-7526-9B25-41D03455552B}"/>
                </a:ext>
              </a:extLst>
            </p:cNvPr>
            <p:cNvSpPr/>
            <p:nvPr/>
          </p:nvSpPr>
          <p:spPr>
            <a:xfrm>
              <a:off x="1141061" y="1453742"/>
              <a:ext cx="1819564" cy="323272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FastSpeech2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B09D17A-183D-5B7E-9AE7-9D1924BF9524}"/>
              </a:ext>
            </a:extLst>
          </p:cNvPr>
          <p:cNvGrpSpPr/>
          <p:nvPr/>
        </p:nvGrpSpPr>
        <p:grpSpPr>
          <a:xfrm>
            <a:off x="8520685" y="31399"/>
            <a:ext cx="476130" cy="338430"/>
            <a:chOff x="272023" y="1632975"/>
            <a:chExt cx="806673" cy="573378"/>
          </a:xfrm>
        </p:grpSpPr>
        <p:sp>
          <p:nvSpPr>
            <p:cNvPr id="58" name="대각선 줄무늬 57">
              <a:extLst>
                <a:ext uri="{FF2B5EF4-FFF2-40B4-BE49-F238E27FC236}">
                  <a16:creationId xmlns:a16="http://schemas.microsoft.com/office/drawing/2014/main" id="{E893385E-DEA5-1302-CE70-A59B26282D81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대각선 줄무늬 58">
              <a:extLst>
                <a:ext uri="{FF2B5EF4-FFF2-40B4-BE49-F238E27FC236}">
                  <a16:creationId xmlns:a16="http://schemas.microsoft.com/office/drawing/2014/main" id="{50443F70-68ED-283E-95EF-B2B731C7C161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6A211D7-0D3F-F655-E765-8EEFE8EE8453}"/>
              </a:ext>
            </a:extLst>
          </p:cNvPr>
          <p:cNvGrpSpPr/>
          <p:nvPr/>
        </p:nvGrpSpPr>
        <p:grpSpPr>
          <a:xfrm>
            <a:off x="9418995" y="57214"/>
            <a:ext cx="476130" cy="338430"/>
            <a:chOff x="272023" y="1632975"/>
            <a:chExt cx="806673" cy="573378"/>
          </a:xfrm>
        </p:grpSpPr>
        <p:sp>
          <p:nvSpPr>
            <p:cNvPr id="61" name="대각선 줄무늬 60">
              <a:extLst>
                <a:ext uri="{FF2B5EF4-FFF2-40B4-BE49-F238E27FC236}">
                  <a16:creationId xmlns:a16="http://schemas.microsoft.com/office/drawing/2014/main" id="{E2836ED0-F51D-5FEC-240B-512DAB16DE10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대각선 줄무늬 61">
              <a:extLst>
                <a:ext uri="{FF2B5EF4-FFF2-40B4-BE49-F238E27FC236}">
                  <a16:creationId xmlns:a16="http://schemas.microsoft.com/office/drawing/2014/main" id="{2FFD989C-A6CF-FF87-549D-6078574844D6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B7591E52-C935-7AF2-FA6E-BA981A6A0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579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722189" y="144859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endParaRPr lang="ko-KR" altLang="en-US" sz="1600" dirty="0">
              <a:ln w="15875">
                <a:noFill/>
              </a:ln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AD77B54-68D1-BB6A-77DA-3F79C739D3C2}"/>
              </a:ext>
            </a:extLst>
          </p:cNvPr>
          <p:cNvGrpSpPr/>
          <p:nvPr/>
        </p:nvGrpSpPr>
        <p:grpSpPr>
          <a:xfrm>
            <a:off x="7081127" y="227670"/>
            <a:ext cx="4640385" cy="424230"/>
            <a:chOff x="7081127" y="21751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081127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배경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8937281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환경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9865358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구조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0793435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기대효과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A734821-BBFD-0620-2F5F-E174C3C88097}"/>
                </a:ext>
              </a:extLst>
            </p:cNvPr>
            <p:cNvSpPr/>
            <p:nvPr/>
          </p:nvSpPr>
          <p:spPr>
            <a:xfrm>
              <a:off x="8009204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개요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AF79B03-510E-D2C4-0F61-DF8753BC0B7A}"/>
              </a:ext>
            </a:extLst>
          </p:cNvPr>
          <p:cNvGrpSpPr/>
          <p:nvPr/>
        </p:nvGrpSpPr>
        <p:grpSpPr>
          <a:xfrm>
            <a:off x="7531022" y="56305"/>
            <a:ext cx="476130" cy="338430"/>
            <a:chOff x="272023" y="1632975"/>
            <a:chExt cx="806673" cy="573378"/>
          </a:xfrm>
        </p:grpSpPr>
        <p:sp>
          <p:nvSpPr>
            <p:cNvPr id="6" name="대각선 줄무늬 5">
              <a:extLst>
                <a:ext uri="{FF2B5EF4-FFF2-40B4-BE49-F238E27FC236}">
                  <a16:creationId xmlns:a16="http://schemas.microsoft.com/office/drawing/2014/main" id="{ABE5839D-DC61-F706-68B2-47FD1694563B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대각선 줄무늬 7">
              <a:extLst>
                <a:ext uri="{FF2B5EF4-FFF2-40B4-BE49-F238E27FC236}">
                  <a16:creationId xmlns:a16="http://schemas.microsoft.com/office/drawing/2014/main" id="{A3CD5E71-357B-29D3-8B0B-B71567D6E506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7498546-EAE9-54FF-7067-2E6040ACDB3E}"/>
              </a:ext>
            </a:extLst>
          </p:cNvPr>
          <p:cNvSpPr txBox="1"/>
          <p:nvPr/>
        </p:nvSpPr>
        <p:spPr>
          <a:xfrm>
            <a:off x="1195911" y="1094113"/>
            <a:ext cx="8557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고령층에게 </a:t>
            </a:r>
            <a:r>
              <a:rPr lang="ko-KR" altLang="en-US" b="1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무엇</a:t>
            </a:r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이 어려울까</a:t>
            </a:r>
            <a:r>
              <a:rPr lang="en-US" altLang="ko-KR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?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E1484-9154-EED1-1150-3AB93E66C31D}"/>
              </a:ext>
            </a:extLst>
          </p:cNvPr>
          <p:cNvSpPr txBox="1"/>
          <p:nvPr/>
        </p:nvSpPr>
        <p:spPr>
          <a:xfrm>
            <a:off x="487350" y="6423432"/>
            <a:ext cx="11483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2"/>
              </a:rPr>
              <a:t>출처</a:t>
            </a:r>
            <a:r>
              <a:rPr lang="en-US" altLang="ko-KR" sz="1200" dirty="0">
                <a:hlinkClick r:id="rId2"/>
              </a:rPr>
              <a:t>: </a:t>
            </a:r>
            <a:r>
              <a:rPr lang="ko-KR" altLang="en-US" sz="1200" dirty="0">
                <a:hlinkClick r:id="rId2"/>
              </a:rPr>
              <a:t>우리도 언젠가 노인이 된다① 다른 사람한테 물어보는 게 창피스러워서 디지털 시대 속 설 자리를 잃은 노인들 │ 매거진한경 </a:t>
            </a:r>
            <a:r>
              <a:rPr lang="en-US" altLang="ko-KR" sz="1200" dirty="0">
                <a:hlinkClick r:id="rId2"/>
              </a:rPr>
              <a:t>(hankyung.com)</a:t>
            </a:r>
            <a:endParaRPr lang="ko-KR" altLang="en-US" sz="12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C174717-913E-7C2F-1CF8-C15867E0CD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41" r="397"/>
          <a:stretch/>
        </p:blipFill>
        <p:spPr>
          <a:xfrm>
            <a:off x="2194910" y="1599299"/>
            <a:ext cx="7644559" cy="37254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7145A68-D0F5-0473-4BC9-91ADFD76E458}"/>
              </a:ext>
            </a:extLst>
          </p:cNvPr>
          <p:cNvSpPr txBox="1"/>
          <p:nvPr/>
        </p:nvSpPr>
        <p:spPr>
          <a:xfrm>
            <a:off x="7081127" y="5017183"/>
            <a:ext cx="64566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 u="none" strike="noStrike" baseline="0" dirty="0">
                <a:solidFill>
                  <a:schemeClr val="tx1"/>
                </a:solidFill>
                <a:effectLst/>
                <a:ea typeface="Tmon몬소리 Black" panose="02000A03000000000000"/>
              </a:rPr>
              <a:t>2021</a:t>
            </a:r>
            <a:r>
              <a:rPr lang="ko-KR" altLang="en-US" sz="1100" b="0" i="0" u="none" strike="noStrike" baseline="0" dirty="0">
                <a:solidFill>
                  <a:schemeClr val="tx1"/>
                </a:solidFill>
                <a:effectLst/>
                <a:ea typeface="Tmon몬소리 Black" panose="02000A03000000000000"/>
              </a:rPr>
              <a:t>년 서울시민 디지털 역량 실태조사</a:t>
            </a:r>
            <a:endParaRPr lang="ko-KR" altLang="en-US" sz="1100" dirty="0">
              <a:ea typeface="Tmon몬소리 Black" panose="02000A0300000000000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6F4E6F-3F8C-7726-BA2A-2C6D214E61B3}"/>
              </a:ext>
            </a:extLst>
          </p:cNvPr>
          <p:cNvSpPr txBox="1"/>
          <p:nvPr/>
        </p:nvSpPr>
        <p:spPr>
          <a:xfrm>
            <a:off x="1195911" y="5567503"/>
            <a:ext cx="1017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디지털 기기를 사용하지 못한 이유를 물었을 때</a:t>
            </a:r>
            <a:r>
              <a:rPr lang="en-US" altLang="ko-KR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, “</a:t>
            </a:r>
            <a:r>
              <a:rPr lang="ko-KR" altLang="en-US" b="1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사용 방법을 모르거나 어려워서</a:t>
            </a:r>
            <a:r>
              <a:rPr lang="en-US" altLang="ko-KR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“ </a:t>
            </a:r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가 가장 높다</a:t>
            </a:r>
            <a:r>
              <a:rPr lang="en-US" altLang="ko-KR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58A720-5627-D25D-641A-BB0983242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17775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783B86FA-E983-1529-FC45-A68E68174B0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710" y="1125667"/>
            <a:ext cx="4320000" cy="2880000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391887" y="670949"/>
            <a:ext cx="2883079" cy="1192681"/>
            <a:chOff x="177947" y="1170864"/>
            <a:chExt cx="2883079" cy="119268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Train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-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JETS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CDD1675-8591-C523-457E-7FD24239F8BA}"/>
              </a:ext>
            </a:extLst>
          </p:cNvPr>
          <p:cNvGrpSpPr/>
          <p:nvPr/>
        </p:nvGrpSpPr>
        <p:grpSpPr>
          <a:xfrm>
            <a:off x="10317305" y="93041"/>
            <a:ext cx="476130" cy="338430"/>
            <a:chOff x="272023" y="1632975"/>
            <a:chExt cx="806673" cy="573378"/>
          </a:xfrm>
        </p:grpSpPr>
        <p:sp>
          <p:nvSpPr>
            <p:cNvPr id="18" name="대각선 줄무늬 17">
              <a:extLst>
                <a:ext uri="{FF2B5EF4-FFF2-40B4-BE49-F238E27FC236}">
                  <a16:creationId xmlns:a16="http://schemas.microsoft.com/office/drawing/2014/main" id="{7CB913A8-B828-DE17-F2D7-9541E5CAFE20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AF63F9DE-F80C-314D-8238-F962AFF854C0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1DB32E7-AE5F-F835-7CE6-79DA32DE6C76}"/>
              </a:ext>
            </a:extLst>
          </p:cNvPr>
          <p:cNvGrpSpPr/>
          <p:nvPr/>
        </p:nvGrpSpPr>
        <p:grpSpPr>
          <a:xfrm>
            <a:off x="9471317" y="78126"/>
            <a:ext cx="476130" cy="338430"/>
            <a:chOff x="272023" y="1632975"/>
            <a:chExt cx="806673" cy="573378"/>
          </a:xfrm>
        </p:grpSpPr>
        <p:sp>
          <p:nvSpPr>
            <p:cNvPr id="21" name="대각선 줄무늬 20">
              <a:extLst>
                <a:ext uri="{FF2B5EF4-FFF2-40B4-BE49-F238E27FC236}">
                  <a16:creationId xmlns:a16="http://schemas.microsoft.com/office/drawing/2014/main" id="{0D52BAA7-5840-EA76-BD4D-4A5D6355EF58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대각선 줄무늬 21">
              <a:extLst>
                <a:ext uri="{FF2B5EF4-FFF2-40B4-BE49-F238E27FC236}">
                  <a16:creationId xmlns:a16="http://schemas.microsoft.com/office/drawing/2014/main" id="{4ADF524B-E06A-D180-2B3E-28A1AE1179A5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55EF3A37-637E-8510-1DDE-927670506808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623" y="1135578"/>
            <a:ext cx="4320000" cy="2880000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06F34B27-92A2-AF29-6AFD-59CEBAA24EB4}"/>
              </a:ext>
            </a:extLst>
          </p:cNvPr>
          <p:cNvGrpSpPr/>
          <p:nvPr/>
        </p:nvGrpSpPr>
        <p:grpSpPr>
          <a:xfrm>
            <a:off x="2199035" y="4090946"/>
            <a:ext cx="6442045" cy="1494514"/>
            <a:chOff x="2305715" y="4083326"/>
            <a:chExt cx="6442045" cy="1494514"/>
          </a:xfrm>
        </p:grpSpPr>
        <p:sp>
          <p:nvSpPr>
            <p:cNvPr id="25" name="순서도: 대체 처리 24">
              <a:extLst>
                <a:ext uri="{FF2B5EF4-FFF2-40B4-BE49-F238E27FC236}">
                  <a16:creationId xmlns:a16="http://schemas.microsoft.com/office/drawing/2014/main" id="{8917B43D-D9B2-E406-18AE-0AC4A66E4DCA}"/>
                </a:ext>
              </a:extLst>
            </p:cNvPr>
            <p:cNvSpPr/>
            <p:nvPr/>
          </p:nvSpPr>
          <p:spPr>
            <a:xfrm>
              <a:off x="2305715" y="4083326"/>
              <a:ext cx="3766836" cy="1494514"/>
            </a:xfrm>
            <a:prstGeom prst="flowChartAlternate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68BC2EE-F464-0B6A-C481-2BB117E5F2BE}"/>
                </a:ext>
              </a:extLst>
            </p:cNvPr>
            <p:cNvSpPr txBox="1"/>
            <p:nvPr/>
          </p:nvSpPr>
          <p:spPr>
            <a:xfrm>
              <a:off x="3223015" y="4148953"/>
              <a:ext cx="2057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ea typeface="Tmon몬소리 Black" panose="02000A03000000000000"/>
                </a:rPr>
                <a:t>Discriminator </a:t>
              </a:r>
              <a:r>
                <a:rPr lang="ko-KR" altLang="en-US" sz="1400" dirty="0">
                  <a:ea typeface="Tmon몬소리 Black" panose="02000A03000000000000"/>
                </a:rPr>
                <a:t>총 </a:t>
              </a:r>
              <a:r>
                <a:rPr lang="en-US" altLang="ko-KR" sz="1400" dirty="0">
                  <a:ea typeface="Tmon몬소리 Black" panose="02000A03000000000000"/>
                </a:rPr>
                <a:t>loss 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183E20A-D420-4860-CF87-702DBE442DF0}"/>
                </a:ext>
              </a:extLst>
            </p:cNvPr>
            <p:cNvGrpSpPr/>
            <p:nvPr/>
          </p:nvGrpSpPr>
          <p:grpSpPr>
            <a:xfrm>
              <a:off x="2439584" y="4610619"/>
              <a:ext cx="6308176" cy="859186"/>
              <a:chOff x="1885864" y="4610619"/>
              <a:chExt cx="6711338" cy="859186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0939E67-2F7F-E0B7-E52E-A06EF73ED432}"/>
                  </a:ext>
                </a:extLst>
              </p:cNvPr>
              <p:cNvSpPr txBox="1"/>
              <p:nvPr/>
            </p:nvSpPr>
            <p:spPr>
              <a:xfrm>
                <a:off x="1893158" y="4610619"/>
                <a:ext cx="670404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400" dirty="0">
                    <a:ea typeface="Tmon몬소리 Black" panose="02000A03000000000000"/>
                  </a:rPr>
                  <a:t>Real loss : </a:t>
                </a:r>
                <a:r>
                  <a:rPr lang="ko-KR" altLang="en-US" sz="1400" dirty="0">
                    <a:ea typeface="Tmon몬소리 Black" panose="02000A03000000000000"/>
                  </a:rPr>
                  <a:t>실제 목소리를 못 맞추면 상승</a:t>
                </a:r>
                <a:r>
                  <a:rPr lang="en-US" altLang="ko-KR" sz="1400" dirty="0">
                    <a:ea typeface="Tmon몬소리 Black" panose="02000A03000000000000"/>
                  </a:rPr>
                  <a:t> 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CCBB030-3023-B019-64DE-1247F0D2E85F}"/>
                  </a:ext>
                </a:extLst>
              </p:cNvPr>
              <p:cNvSpPr txBox="1"/>
              <p:nvPr/>
            </p:nvSpPr>
            <p:spPr>
              <a:xfrm>
                <a:off x="1885864" y="5162028"/>
                <a:ext cx="372272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400" dirty="0">
                    <a:ea typeface="Tmon몬소리 Black" panose="02000A03000000000000"/>
                  </a:rPr>
                  <a:t>Fake loss : </a:t>
                </a:r>
                <a:r>
                  <a:rPr lang="ko-KR" altLang="en-US" sz="1400" dirty="0">
                    <a:ea typeface="Tmon몬소리 Black" panose="02000A03000000000000"/>
                  </a:rPr>
                  <a:t>생성 목소리를 못 맞추면 상승 </a:t>
                </a:r>
                <a:endParaRPr lang="en-US" altLang="ko-KR" sz="1400" dirty="0">
                  <a:ea typeface="Tmon몬소리 Black" panose="02000A0300000000000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4D5BD5-4FED-A31F-861F-841079D98236}"/>
                  </a:ext>
                </a:extLst>
              </p:cNvPr>
              <p:cNvSpPr txBox="1"/>
              <p:nvPr/>
            </p:nvSpPr>
            <p:spPr>
              <a:xfrm>
                <a:off x="3375102" y="4698181"/>
                <a:ext cx="4267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dirty="0"/>
                  <a:t>+</a:t>
                </a:r>
                <a:endParaRPr lang="ko-KR" altLang="en-US" sz="3600" dirty="0"/>
              </a:p>
            </p:txBody>
          </p:sp>
        </p:grp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0CBFC75-33B4-588F-0F37-4A706E168C6F}"/>
                </a:ext>
              </a:extLst>
            </p:cNvPr>
            <p:cNvCxnSpPr>
              <a:cxnSpLocks/>
            </p:cNvCxnSpPr>
            <p:nvPr/>
          </p:nvCxnSpPr>
          <p:spPr>
            <a:xfrm>
              <a:off x="2305715" y="4494830"/>
              <a:ext cx="376683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A23E954-74B9-28A4-1B80-7D2F8E061514}"/>
              </a:ext>
            </a:extLst>
          </p:cNvPr>
          <p:cNvGrpSpPr/>
          <p:nvPr/>
        </p:nvGrpSpPr>
        <p:grpSpPr>
          <a:xfrm>
            <a:off x="6521176" y="4088487"/>
            <a:ext cx="6852541" cy="1494514"/>
            <a:chOff x="6765098" y="4111806"/>
            <a:chExt cx="6852541" cy="149451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65A868E-5543-4460-5D36-B0D13FBFA0E3}"/>
                </a:ext>
              </a:extLst>
            </p:cNvPr>
            <p:cNvSpPr txBox="1"/>
            <p:nvPr/>
          </p:nvSpPr>
          <p:spPr>
            <a:xfrm>
              <a:off x="7707729" y="4179512"/>
              <a:ext cx="59099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/>
                <a:t>Generator_g_adv_loss</a:t>
              </a:r>
              <a:endParaRPr lang="en-US" altLang="ko-KR" sz="1400" dirty="0"/>
            </a:p>
          </p:txBody>
        </p:sp>
        <p:sp>
          <p:nvSpPr>
            <p:cNvPr id="33" name="순서도: 대체 처리 32">
              <a:extLst>
                <a:ext uri="{FF2B5EF4-FFF2-40B4-BE49-F238E27FC236}">
                  <a16:creationId xmlns:a16="http://schemas.microsoft.com/office/drawing/2014/main" id="{5775C1E4-226B-1A30-F1A2-F4C04A04B236}"/>
                </a:ext>
              </a:extLst>
            </p:cNvPr>
            <p:cNvSpPr/>
            <p:nvPr/>
          </p:nvSpPr>
          <p:spPr>
            <a:xfrm>
              <a:off x="6765098" y="4111806"/>
              <a:ext cx="3766836" cy="1494514"/>
            </a:xfrm>
            <a:prstGeom prst="flowChartAlternate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FAC1383B-1BB3-EA15-B440-F79CD9107235}"/>
                </a:ext>
              </a:extLst>
            </p:cNvPr>
            <p:cNvCxnSpPr>
              <a:cxnSpLocks/>
            </p:cNvCxnSpPr>
            <p:nvPr/>
          </p:nvCxnSpPr>
          <p:spPr>
            <a:xfrm>
              <a:off x="6765098" y="4523310"/>
              <a:ext cx="3766836" cy="24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89512DF-B876-AB23-B5AA-6E4AD2D46E5C}"/>
                </a:ext>
              </a:extLst>
            </p:cNvPr>
            <p:cNvSpPr txBox="1"/>
            <p:nvPr/>
          </p:nvSpPr>
          <p:spPr>
            <a:xfrm>
              <a:off x="7026600" y="4678545"/>
              <a:ext cx="376683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Generator</a:t>
              </a:r>
              <a:r>
                <a:rPr lang="ko-KR" altLang="en-US" sz="1400" dirty="0"/>
                <a:t>의 </a:t>
              </a:r>
              <a:r>
                <a:rPr lang="en-US" altLang="ko-KR" sz="1400" dirty="0"/>
                <a:t>Discriminator</a:t>
              </a:r>
              <a:r>
                <a:rPr lang="ko-KR" altLang="en-US" sz="1400" dirty="0"/>
                <a:t>와 적대 </a:t>
              </a:r>
              <a:r>
                <a:rPr lang="en-US" altLang="ko-KR" sz="1400" dirty="0"/>
                <a:t>loss</a:t>
              </a:r>
            </a:p>
            <a:p>
              <a:endParaRPr lang="en-US" altLang="ko-KR" sz="1400" dirty="0"/>
            </a:p>
            <a:p>
              <a:r>
                <a:rPr lang="en-US" altLang="ko-KR" sz="1400" dirty="0"/>
                <a:t>Discriminator </a:t>
              </a:r>
              <a:r>
                <a:rPr lang="ko-KR" altLang="en-US" sz="1400" dirty="0"/>
                <a:t>와 반대 경향을 나타냄</a:t>
              </a:r>
            </a:p>
          </p:txBody>
        </p:sp>
      </p:grpSp>
      <p:sp>
        <p:nvSpPr>
          <p:cNvPr id="45" name="슬라이드 번호 개체 틀 44">
            <a:extLst>
              <a:ext uri="{FF2B5EF4-FFF2-40B4-BE49-F238E27FC236}">
                <a16:creationId xmlns:a16="http://schemas.microsoft.com/office/drawing/2014/main" id="{B454140B-9D65-78F0-76F5-6E71C238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5886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C6CEBF76-DBDC-95B0-C44F-80B8B68F57A2}"/>
              </a:ext>
            </a:extLst>
          </p:cNvPr>
          <p:cNvGrpSpPr/>
          <p:nvPr/>
        </p:nvGrpSpPr>
        <p:grpSpPr>
          <a:xfrm>
            <a:off x="1659512" y="3429000"/>
            <a:ext cx="4320000" cy="3499348"/>
            <a:chOff x="6438479" y="1044522"/>
            <a:chExt cx="4320000" cy="3499348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1FCB4A8A-3E9C-D8CE-9B96-60B4F32DF4E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8479" y="1044522"/>
              <a:ext cx="4320000" cy="288000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A4933A8-26A3-ECCF-90D1-2628EE300DF3}"/>
                </a:ext>
              </a:extLst>
            </p:cNvPr>
            <p:cNvSpPr txBox="1"/>
            <p:nvPr/>
          </p:nvSpPr>
          <p:spPr>
            <a:xfrm>
              <a:off x="6872783" y="4020650"/>
              <a:ext cx="374438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ea typeface="Tmon몬소리 Black" panose="02000A03000000000000"/>
                </a:rPr>
                <a:t>Input Text</a:t>
              </a:r>
              <a:r>
                <a:rPr lang="ko-KR" altLang="en-US" sz="1400" dirty="0">
                  <a:ea typeface="Tmon몬소리 Black" panose="02000A03000000000000"/>
                </a:rPr>
                <a:t>와 </a:t>
              </a:r>
              <a:r>
                <a:rPr lang="en-US" altLang="ko-KR" sz="1400" dirty="0">
                  <a:ea typeface="Tmon몬소리 Black" panose="02000A03000000000000"/>
                </a:rPr>
                <a:t>Output Wave</a:t>
              </a:r>
              <a:r>
                <a:rPr lang="ko-KR" altLang="en-US" sz="1400" dirty="0">
                  <a:ea typeface="Tmon몬소리 Black" panose="02000A03000000000000"/>
                </a:rPr>
                <a:t>의 </a:t>
              </a:r>
              <a:r>
                <a:rPr lang="en-US" altLang="ko-KR" sz="1400" dirty="0">
                  <a:ea typeface="Tmon몬소리 Black" panose="02000A03000000000000"/>
                </a:rPr>
                <a:t>Alignment 	</a:t>
              </a: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E877A4E5-7581-1E81-E7E4-21F8120613F4}"/>
              </a:ext>
            </a:extLst>
          </p:cNvPr>
          <p:cNvGrpSpPr/>
          <p:nvPr/>
        </p:nvGrpSpPr>
        <p:grpSpPr>
          <a:xfrm>
            <a:off x="2012474" y="666361"/>
            <a:ext cx="3804618" cy="2851401"/>
            <a:chOff x="1926324" y="1128974"/>
            <a:chExt cx="4320000" cy="3237658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F923BC07-7B9F-A4EE-DBBA-C9FF68A6BE9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6324" y="1128974"/>
              <a:ext cx="4320000" cy="288000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689BCBC-C9C8-A9DA-6CDA-13B6584DAC00}"/>
                </a:ext>
              </a:extLst>
            </p:cNvPr>
            <p:cNvSpPr txBox="1"/>
            <p:nvPr/>
          </p:nvSpPr>
          <p:spPr>
            <a:xfrm>
              <a:off x="2903402" y="4017163"/>
              <a:ext cx="2903859" cy="3494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ea typeface="Tmon몬소리 Black" panose="02000A03000000000000"/>
                </a:rPr>
                <a:t>Generator loss : </a:t>
              </a:r>
              <a:r>
                <a:rPr lang="ko-KR" altLang="en-US" sz="1400" dirty="0">
                  <a:ea typeface="Tmon몬소리 Black" panose="02000A03000000000000"/>
                </a:rPr>
                <a:t>총 </a:t>
              </a:r>
              <a:r>
                <a:rPr lang="en-US" altLang="ko-KR" sz="1400" dirty="0">
                  <a:ea typeface="Tmon몬소리 Black" panose="02000A03000000000000"/>
                </a:rPr>
                <a:t>loss</a:t>
              </a: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>
              <a:ln w="15875">
                <a:noFill/>
              </a:ln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9ABFEC-3922-8DCF-4F77-B01A1FFA69F9}"/>
              </a:ext>
            </a:extLst>
          </p:cNvPr>
          <p:cNvGrpSpPr/>
          <p:nvPr/>
        </p:nvGrpSpPr>
        <p:grpSpPr>
          <a:xfrm>
            <a:off x="-391887" y="670949"/>
            <a:ext cx="2883079" cy="1192681"/>
            <a:chOff x="177947" y="1170864"/>
            <a:chExt cx="2883079" cy="119268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C496287-F3C8-7CF3-B816-405811CD24E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1C81D3D-34CE-54FB-6CAB-CBA111D5E5E0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E3711BD3-2484-26AF-7C2B-F411023429E7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ACA88423-33BF-5A8E-C367-77C158B63025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" name="오른쪽 대괄호 15">
                  <a:extLst>
                    <a:ext uri="{FF2B5EF4-FFF2-40B4-BE49-F238E27FC236}">
                      <a16:creationId xmlns:a16="http://schemas.microsoft.com/office/drawing/2014/main" id="{C5171929-92E3-ED06-C9DD-DCA08918635B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28ED5E0-0451-3D6F-2CCE-06CF7F14711C}"/>
                </a:ext>
              </a:extLst>
            </p:cNvPr>
            <p:cNvSpPr/>
            <p:nvPr/>
          </p:nvSpPr>
          <p:spPr>
            <a:xfrm>
              <a:off x="177947" y="194952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Train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–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JETS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3EE437B-A25A-231D-B288-61CDE1D6FFA0}"/>
              </a:ext>
            </a:extLst>
          </p:cNvPr>
          <p:cNvGrpSpPr/>
          <p:nvPr/>
        </p:nvGrpSpPr>
        <p:grpSpPr>
          <a:xfrm>
            <a:off x="6964243" y="3820389"/>
            <a:ext cx="3473548" cy="1946561"/>
            <a:chOff x="5366005" y="4935373"/>
            <a:chExt cx="3473548" cy="1946561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6F982FB-DFCC-28D2-6578-48F207EABBB9}"/>
                </a:ext>
              </a:extLst>
            </p:cNvPr>
            <p:cNvSpPr txBox="1"/>
            <p:nvPr/>
          </p:nvSpPr>
          <p:spPr>
            <a:xfrm>
              <a:off x="5366005" y="5404606"/>
              <a:ext cx="345659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ea typeface="Tmon몬소리 Black" panose="02000A03000000000000"/>
                </a:rPr>
                <a:t>Data Set </a:t>
              </a:r>
              <a:r>
                <a:rPr lang="ko-KR" altLang="en-US" dirty="0">
                  <a:ea typeface="Tmon몬소리 Black" panose="02000A03000000000000"/>
                </a:rPr>
                <a:t>추가 수집 </a:t>
              </a:r>
              <a:endParaRPr lang="en-US" altLang="ko-KR" dirty="0">
                <a:ea typeface="Tmon몬소리 Black" panose="02000A03000000000000"/>
              </a:endParaRPr>
            </a:p>
            <a:p>
              <a:endParaRPr lang="en-US" altLang="ko-KR" dirty="0">
                <a:ea typeface="Tmon몬소리 Black" panose="02000A03000000000000"/>
              </a:endParaRPr>
            </a:p>
            <a:p>
              <a:r>
                <a:rPr lang="ko-KR" altLang="en-US" dirty="0">
                  <a:ea typeface="Tmon몬소리 Black" panose="02000A03000000000000"/>
                </a:rPr>
                <a:t>녹음 </a:t>
              </a:r>
              <a:r>
                <a:rPr lang="ko-KR" altLang="en-US" dirty="0" err="1">
                  <a:ea typeface="Tmon몬소리 Black" panose="02000A03000000000000"/>
                </a:rPr>
                <a:t>전처리</a:t>
              </a:r>
              <a:r>
                <a:rPr lang="ko-KR" altLang="en-US" dirty="0">
                  <a:ea typeface="Tmon몬소리 Black" panose="02000A03000000000000"/>
                </a:rPr>
                <a:t> </a:t>
              </a:r>
              <a:r>
                <a:rPr lang="en-US" altLang="ko-KR" dirty="0">
                  <a:ea typeface="Tmon몬소리 Black" panose="02000A03000000000000"/>
                </a:rPr>
                <a:t>(Crop)  </a:t>
              </a:r>
            </a:p>
            <a:p>
              <a:pPr marL="285750" indent="-285750">
                <a:buFontTx/>
                <a:buChar char="-"/>
              </a:pPr>
              <a:endParaRPr lang="en-US" altLang="ko-KR" dirty="0">
                <a:ea typeface="Tmon몬소리 Black" panose="02000A03000000000000"/>
              </a:endParaRPr>
            </a:p>
            <a:p>
              <a:r>
                <a:rPr lang="ko-KR" altLang="en-US" dirty="0">
                  <a:ea typeface="Tmon몬소리 Black" panose="02000A03000000000000"/>
                </a:rPr>
                <a:t>추가 모델 적용</a:t>
              </a:r>
              <a:endParaRPr lang="en-US" altLang="ko-KR" dirty="0">
                <a:ea typeface="Tmon몬소리 Black" panose="02000A0300000000000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A0246C5-BD69-C8AC-32A8-6C79E2F0F28C}"/>
                </a:ext>
              </a:extLst>
            </p:cNvPr>
            <p:cNvSpPr txBox="1"/>
            <p:nvPr/>
          </p:nvSpPr>
          <p:spPr>
            <a:xfrm>
              <a:off x="5382962" y="4935373"/>
              <a:ext cx="345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ea typeface="Tmon몬소리 Black" panose="02000A03000000000000"/>
                </a:rPr>
                <a:t>개선방향 </a:t>
              </a:r>
              <a:endParaRPr lang="en-US" altLang="ko-KR" sz="2000" b="1" dirty="0">
                <a:ea typeface="Tmon몬소리 Black" panose="02000A03000000000000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0AB9FAE-A22A-65E2-A91B-537119BBFDC3}"/>
              </a:ext>
            </a:extLst>
          </p:cNvPr>
          <p:cNvGrpSpPr/>
          <p:nvPr/>
        </p:nvGrpSpPr>
        <p:grpSpPr>
          <a:xfrm>
            <a:off x="9471317" y="78126"/>
            <a:ext cx="476130" cy="338430"/>
            <a:chOff x="272023" y="1632975"/>
            <a:chExt cx="806673" cy="573378"/>
          </a:xfrm>
        </p:grpSpPr>
        <p:sp>
          <p:nvSpPr>
            <p:cNvPr id="55" name="대각선 줄무늬 54">
              <a:extLst>
                <a:ext uri="{FF2B5EF4-FFF2-40B4-BE49-F238E27FC236}">
                  <a16:creationId xmlns:a16="http://schemas.microsoft.com/office/drawing/2014/main" id="{745A4120-66EC-003F-E2E7-C9E25935BE59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대각선 줄무늬 55">
              <a:extLst>
                <a:ext uri="{FF2B5EF4-FFF2-40B4-BE49-F238E27FC236}">
                  <a16:creationId xmlns:a16="http://schemas.microsoft.com/office/drawing/2014/main" id="{149FABAF-8508-BCD8-3A6E-7F7366FF8AD8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D8C4B90-AF9B-BBCE-3698-98732E1C2A99}"/>
              </a:ext>
            </a:extLst>
          </p:cNvPr>
          <p:cNvGrpSpPr/>
          <p:nvPr/>
        </p:nvGrpSpPr>
        <p:grpSpPr>
          <a:xfrm>
            <a:off x="10317305" y="93041"/>
            <a:ext cx="476130" cy="338430"/>
            <a:chOff x="272023" y="1632975"/>
            <a:chExt cx="806673" cy="573378"/>
          </a:xfrm>
        </p:grpSpPr>
        <p:sp>
          <p:nvSpPr>
            <p:cNvPr id="58" name="대각선 줄무늬 57">
              <a:extLst>
                <a:ext uri="{FF2B5EF4-FFF2-40B4-BE49-F238E27FC236}">
                  <a16:creationId xmlns:a16="http://schemas.microsoft.com/office/drawing/2014/main" id="{C2A5B5A4-AF6F-CB5E-FBBF-8CC9A028F936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대각선 줄무늬 58">
              <a:extLst>
                <a:ext uri="{FF2B5EF4-FFF2-40B4-BE49-F238E27FC236}">
                  <a16:creationId xmlns:a16="http://schemas.microsoft.com/office/drawing/2014/main" id="{F754E964-918F-EF96-978E-B64AED41B460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FF25A08C-9B36-B3D0-D12C-74B038CE8561}"/>
              </a:ext>
            </a:extLst>
          </p:cNvPr>
          <p:cNvGrpSpPr/>
          <p:nvPr/>
        </p:nvGrpSpPr>
        <p:grpSpPr>
          <a:xfrm>
            <a:off x="6991464" y="896249"/>
            <a:ext cx="3456591" cy="2203473"/>
            <a:chOff x="2459562" y="4844837"/>
            <a:chExt cx="3456591" cy="220347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56FB5EE-0B7B-6875-2ED2-2BB7625E073A}"/>
                </a:ext>
              </a:extLst>
            </p:cNvPr>
            <p:cNvSpPr txBox="1"/>
            <p:nvPr/>
          </p:nvSpPr>
          <p:spPr>
            <a:xfrm>
              <a:off x="2481861" y="5293984"/>
              <a:ext cx="330981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ea typeface="Tmon몬소리 Black" panose="02000A03000000000000"/>
                </a:rPr>
                <a:t>20 epoch</a:t>
              </a:r>
              <a:r>
                <a:rPr lang="ko-KR" altLang="en-US" dirty="0">
                  <a:ea typeface="Tmon몬소리 Black" panose="02000A03000000000000"/>
                </a:rPr>
                <a:t> 이후로</a:t>
              </a:r>
              <a:endParaRPr lang="en-US" altLang="ko-KR" dirty="0">
                <a:ea typeface="Tmon몬소리 Black" panose="02000A03000000000000"/>
              </a:endParaRPr>
            </a:p>
            <a:p>
              <a:endParaRPr lang="en-US" altLang="ko-KR" dirty="0">
                <a:ea typeface="Tmon몬소리 Black" panose="02000A03000000000000"/>
              </a:endParaRPr>
            </a:p>
            <a:p>
              <a:r>
                <a:rPr lang="en-US" altLang="ko-KR" dirty="0">
                  <a:ea typeface="Tmon몬소리 Black" panose="02000A03000000000000"/>
                </a:rPr>
                <a:t>loss </a:t>
              </a:r>
              <a:r>
                <a:rPr lang="ko-KR" altLang="en-US" dirty="0">
                  <a:ea typeface="Tmon몬소리 Black" panose="02000A03000000000000"/>
                </a:rPr>
                <a:t>의 변동이 별로 없다</a:t>
              </a:r>
              <a:r>
                <a:rPr lang="en-US" altLang="ko-KR" dirty="0">
                  <a:ea typeface="Tmon몬소리 Black" panose="02000A03000000000000"/>
                </a:rPr>
                <a:t>. </a:t>
              </a:r>
            </a:p>
            <a:p>
              <a:endParaRPr lang="en-US" altLang="ko-KR" dirty="0">
                <a:ea typeface="Tmon몬소리 Black" panose="02000A03000000000000"/>
              </a:endParaRPr>
            </a:p>
            <a:p>
              <a:r>
                <a:rPr lang="ko-KR" altLang="en-US" dirty="0">
                  <a:ea typeface="Tmon몬소리 Black" panose="02000A03000000000000"/>
                </a:rPr>
                <a:t>기계음이 합성된다</a:t>
              </a:r>
              <a:r>
                <a:rPr lang="en-US" altLang="ko-KR" dirty="0">
                  <a:ea typeface="Tmon몬소리 Black" panose="02000A03000000000000"/>
                </a:rPr>
                <a:t>.</a:t>
              </a:r>
            </a:p>
            <a:p>
              <a:endParaRPr lang="en-US" altLang="ko-KR" dirty="0">
                <a:ea typeface="Tmon몬소리 Black" panose="02000A0300000000000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091FF92-D247-CB2D-0648-2CEC13602FC3}"/>
                </a:ext>
              </a:extLst>
            </p:cNvPr>
            <p:cNvSpPr txBox="1"/>
            <p:nvPr/>
          </p:nvSpPr>
          <p:spPr>
            <a:xfrm>
              <a:off x="2459562" y="4844837"/>
              <a:ext cx="345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ea typeface="Tmon몬소리 Black" panose="02000A03000000000000"/>
                </a:rPr>
                <a:t>문제 </a:t>
              </a:r>
              <a:endParaRPr lang="en-US" altLang="ko-KR" sz="2000" b="1" dirty="0">
                <a:ea typeface="Tmon몬소리 Black" panose="02000A03000000000000"/>
              </a:endParaRPr>
            </a:p>
          </p:txBody>
        </p:sp>
      </p:grpSp>
      <p:cxnSp>
        <p:nvCxnSpPr>
          <p:cNvPr id="214" name="직선 연결선 213">
            <a:extLst>
              <a:ext uri="{FF2B5EF4-FFF2-40B4-BE49-F238E27FC236}">
                <a16:creationId xmlns:a16="http://schemas.microsoft.com/office/drawing/2014/main" id="{FD8480D0-1625-8D04-69AE-D173AA8F7359}"/>
              </a:ext>
            </a:extLst>
          </p:cNvPr>
          <p:cNvCxnSpPr>
            <a:cxnSpLocks/>
          </p:cNvCxnSpPr>
          <p:nvPr/>
        </p:nvCxnSpPr>
        <p:spPr>
          <a:xfrm flipV="1">
            <a:off x="7023094" y="1264776"/>
            <a:ext cx="3508840" cy="66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연결선 216">
            <a:extLst>
              <a:ext uri="{FF2B5EF4-FFF2-40B4-BE49-F238E27FC236}">
                <a16:creationId xmlns:a16="http://schemas.microsoft.com/office/drawing/2014/main" id="{646F20F5-579C-2999-5E11-D6E9FA0BA18F}"/>
              </a:ext>
            </a:extLst>
          </p:cNvPr>
          <p:cNvCxnSpPr>
            <a:cxnSpLocks/>
          </p:cNvCxnSpPr>
          <p:nvPr/>
        </p:nvCxnSpPr>
        <p:spPr>
          <a:xfrm flipV="1">
            <a:off x="7023094" y="4225092"/>
            <a:ext cx="3508840" cy="66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슬라이드 번호 개체 틀 217">
            <a:extLst>
              <a:ext uri="{FF2B5EF4-FFF2-40B4-BE49-F238E27FC236}">
                <a16:creationId xmlns:a16="http://schemas.microsoft.com/office/drawing/2014/main" id="{28B6EBB4-22C8-C14E-0659-8AF06EAB7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2710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수행 결과</a:t>
            </a:r>
            <a:endParaRPr lang="ko-KR" altLang="en-US" sz="1600" b="1" dirty="0">
              <a:ln w="15875">
                <a:noFill/>
              </a:ln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4126E2-2811-6B86-F331-FCF01ADC30A4}"/>
              </a:ext>
            </a:extLst>
          </p:cNvPr>
          <p:cNvGrpSpPr/>
          <p:nvPr/>
        </p:nvGrpSpPr>
        <p:grpSpPr>
          <a:xfrm>
            <a:off x="7081127" y="217510"/>
            <a:ext cx="4640385" cy="424230"/>
            <a:chOff x="7673749" y="22982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673749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en-US" altLang="ko-KR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1600" b="1" dirty="0">
                <a:ln w="1905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3482E5-C217-B9A9-7141-C7509DF822C1}"/>
                </a:ext>
              </a:extLst>
            </p:cNvPr>
            <p:cNvSpPr/>
            <p:nvPr/>
          </p:nvSpPr>
          <p:spPr>
            <a:xfrm>
              <a:off x="8601826" y="229820"/>
              <a:ext cx="928077" cy="424230"/>
            </a:xfrm>
            <a:prstGeom prst="rect">
              <a:avLst/>
            </a:prstGeom>
            <a:solidFill>
              <a:srgbClr val="7F7F7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9529903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10457980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평가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1386057" y="22982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6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E80F7-5F62-7EA6-45ED-8C4618DF2B0E}"/>
              </a:ext>
            </a:extLst>
          </p:cNvPr>
          <p:cNvGrpSpPr/>
          <p:nvPr/>
        </p:nvGrpSpPr>
        <p:grpSpPr>
          <a:xfrm>
            <a:off x="-401216" y="666361"/>
            <a:ext cx="2883079" cy="1192681"/>
            <a:chOff x="177947" y="1170864"/>
            <a:chExt cx="2883079" cy="119268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B3C1CD3-9D7B-31CB-DB5A-350539C4968A}"/>
                </a:ext>
              </a:extLst>
            </p:cNvPr>
            <p:cNvGrpSpPr/>
            <p:nvPr/>
          </p:nvGrpSpPr>
          <p:grpSpPr>
            <a:xfrm>
              <a:off x="209577" y="1170864"/>
              <a:ext cx="2851449" cy="632069"/>
              <a:chOff x="237512" y="758485"/>
              <a:chExt cx="2851449" cy="63206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739612-4ACC-8BE4-5E56-AE74A5EB08BC}"/>
                  </a:ext>
                </a:extLst>
              </p:cNvPr>
              <p:cNvSpPr/>
              <p:nvPr/>
            </p:nvSpPr>
            <p:spPr>
              <a:xfrm>
                <a:off x="237512" y="976530"/>
                <a:ext cx="2851449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7E07B2-05FF-73B5-522A-7053D100B956}"/>
                  </a:ext>
                </a:extLst>
              </p:cNvPr>
              <p:cNvGrpSpPr/>
              <p:nvPr/>
            </p:nvGrpSpPr>
            <p:grpSpPr>
              <a:xfrm>
                <a:off x="1102624" y="758485"/>
                <a:ext cx="1121223" cy="560612"/>
                <a:chOff x="3650341" y="2960911"/>
                <a:chExt cx="4557486" cy="2278743"/>
              </a:xfrm>
            </p:grpSpPr>
            <p:sp>
              <p:nvSpPr>
                <p:cNvPr id="12" name="오른쪽 대괄호 11">
                  <a:extLst>
                    <a:ext uri="{FF2B5EF4-FFF2-40B4-BE49-F238E27FC236}">
                      <a16:creationId xmlns:a16="http://schemas.microsoft.com/office/drawing/2014/main" id="{158F340A-4214-5053-D8D3-6D9EFBA4CAED}"/>
                    </a:ext>
                  </a:extLst>
                </p:cNvPr>
                <p:cNvSpPr/>
                <p:nvPr/>
              </p:nvSpPr>
              <p:spPr>
                <a:xfrm rot="16200000">
                  <a:off x="4789712" y="1821540"/>
                  <a:ext cx="2278743" cy="4557486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오른쪽 대괄호 13">
                  <a:extLst>
                    <a:ext uri="{FF2B5EF4-FFF2-40B4-BE49-F238E27FC236}">
                      <a16:creationId xmlns:a16="http://schemas.microsoft.com/office/drawing/2014/main" id="{2670A24A-3533-6E1D-0003-F702016A2473}"/>
                    </a:ext>
                  </a:extLst>
                </p:cNvPr>
                <p:cNvSpPr/>
                <p:nvPr/>
              </p:nvSpPr>
              <p:spPr>
                <a:xfrm rot="16200000">
                  <a:off x="5184318" y="3005358"/>
                  <a:ext cx="1489531" cy="2979062"/>
                </a:xfrm>
                <a:prstGeom prst="rightBracket">
                  <a:avLst>
                    <a:gd name="adj" fmla="val 104667"/>
                  </a:avLst>
                </a:prstGeom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293A1-E174-E643-9411-D58B5AC271A1}"/>
                </a:ext>
              </a:extLst>
            </p:cNvPr>
            <p:cNvSpPr/>
            <p:nvPr/>
          </p:nvSpPr>
          <p:spPr>
            <a:xfrm>
              <a:off x="177947" y="1949521"/>
              <a:ext cx="2851449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결과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Tmon몬소리 Black" panose="02000A03000000000000"/>
                </a:rPr>
                <a:t>- JETS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6EB7CFD-EE5F-4E1E-917A-038D49D9A633}"/>
              </a:ext>
            </a:extLst>
          </p:cNvPr>
          <p:cNvGrpSpPr/>
          <p:nvPr/>
        </p:nvGrpSpPr>
        <p:grpSpPr>
          <a:xfrm>
            <a:off x="11353800" y="35985"/>
            <a:ext cx="476130" cy="338430"/>
            <a:chOff x="272023" y="1632975"/>
            <a:chExt cx="806673" cy="573378"/>
          </a:xfrm>
        </p:grpSpPr>
        <p:sp>
          <p:nvSpPr>
            <p:cNvPr id="18" name="대각선 줄무늬 17">
              <a:extLst>
                <a:ext uri="{FF2B5EF4-FFF2-40B4-BE49-F238E27FC236}">
                  <a16:creationId xmlns:a16="http://schemas.microsoft.com/office/drawing/2014/main" id="{A0912428-9FD9-5F57-0DCC-79C5C0DC8B61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345C555A-4FFB-F957-0A28-9228BC739A32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1" name="그림 20">
            <a:hlinkClick r:id="rId2"/>
            <a:extLst>
              <a:ext uri="{FF2B5EF4-FFF2-40B4-BE49-F238E27FC236}">
                <a16:creationId xmlns:a16="http://schemas.microsoft.com/office/drawing/2014/main" id="{9838C6A7-8F78-638C-D92C-AA71793FE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316" y="1831050"/>
            <a:ext cx="4431368" cy="447093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B2ED467-5792-B751-8BB9-2AE4479639BE}"/>
              </a:ext>
            </a:extLst>
          </p:cNvPr>
          <p:cNvSpPr txBox="1"/>
          <p:nvPr/>
        </p:nvSpPr>
        <p:spPr>
          <a:xfrm>
            <a:off x="3061026" y="1302899"/>
            <a:ext cx="5710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ea typeface="Tmon몬소리 Black" panose="02000A03000000000000"/>
              </a:rPr>
              <a:t>Fast API </a:t>
            </a:r>
            <a:r>
              <a:rPr lang="ko-KR" altLang="en-US" sz="2400" dirty="0">
                <a:ea typeface="Tmon몬소리 Black" panose="02000A03000000000000"/>
              </a:rPr>
              <a:t>를 이용한 </a:t>
            </a:r>
            <a:r>
              <a:rPr lang="en-US" altLang="ko-KR" sz="2400" dirty="0">
                <a:ea typeface="Tmon몬소리 Black" panose="02000A03000000000000"/>
              </a:rPr>
              <a:t>TTS </a:t>
            </a:r>
            <a:r>
              <a:rPr lang="ko-KR" altLang="en-US" sz="2400" dirty="0">
                <a:ea typeface="Tmon몬소리 Black" panose="02000A03000000000000"/>
              </a:rPr>
              <a:t>웹 서비스 </a:t>
            </a: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A41C0BFB-A466-90E5-FB25-66B3E1F8D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9864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자체 평가 의견</a:t>
            </a:r>
            <a:endParaRPr lang="ko-KR" altLang="en-US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B516E2-EB4E-918F-66E7-50A99F985656}"/>
              </a:ext>
            </a:extLst>
          </p:cNvPr>
          <p:cNvSpPr txBox="1"/>
          <p:nvPr/>
        </p:nvSpPr>
        <p:spPr>
          <a:xfrm>
            <a:off x="2710086" y="2222851"/>
            <a:ext cx="6199832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Wav2Lip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학습 소요시간이 길어 개선을 많이 하지 못한 점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    : Optimizer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개선 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( Adam -&gt; </a:t>
            </a:r>
            <a:r>
              <a:rPr lang="en-US" altLang="ko-KR" b="1" spc="-150" dirty="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AdamW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) 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7873B2A-A1D1-EFEE-5365-C1F98561307A}"/>
              </a:ext>
            </a:extLst>
          </p:cNvPr>
          <p:cNvCxnSpPr>
            <a:cxnSpLocks/>
          </p:cNvCxnSpPr>
          <p:nvPr/>
        </p:nvCxnSpPr>
        <p:spPr>
          <a:xfrm>
            <a:off x="337205" y="987995"/>
            <a:ext cx="214588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950C16F-3CE9-C01F-00F0-86C297B572A4}"/>
              </a:ext>
            </a:extLst>
          </p:cNvPr>
          <p:cNvCxnSpPr>
            <a:cxnSpLocks/>
          </p:cNvCxnSpPr>
          <p:nvPr/>
        </p:nvCxnSpPr>
        <p:spPr>
          <a:xfrm>
            <a:off x="337205" y="1422629"/>
            <a:ext cx="214588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3C97DC6-DF97-E7C7-0919-DC6D2E52E771}"/>
              </a:ext>
            </a:extLst>
          </p:cNvPr>
          <p:cNvSpPr txBox="1"/>
          <p:nvPr/>
        </p:nvSpPr>
        <p:spPr>
          <a:xfrm>
            <a:off x="303123" y="1020645"/>
            <a:ext cx="2145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mon몬소리 Black"/>
              </a:rPr>
              <a:t>Imag</a:t>
            </a:r>
            <a:r>
              <a:rPr lang="en-US" altLang="ko-KR" b="1" dirty="0">
                <a:latin typeface="Tmon몬소리 Black"/>
              </a:rPr>
              <a:t>e Generation</a:t>
            </a:r>
            <a:endParaRPr lang="ko-KR" altLang="en-US" b="1" dirty="0">
              <a:solidFill>
                <a:schemeClr val="tx1"/>
              </a:solidFill>
              <a:latin typeface="Tmon몬소리 Black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C9D645A8-A43E-C289-479C-FFF95EE01863}"/>
              </a:ext>
            </a:extLst>
          </p:cNvPr>
          <p:cNvCxnSpPr>
            <a:cxnSpLocks/>
          </p:cNvCxnSpPr>
          <p:nvPr/>
        </p:nvCxnSpPr>
        <p:spPr>
          <a:xfrm>
            <a:off x="337205" y="4133924"/>
            <a:ext cx="214588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73251079-D28C-A762-A0BB-E537A8FF58F9}"/>
              </a:ext>
            </a:extLst>
          </p:cNvPr>
          <p:cNvCxnSpPr>
            <a:cxnSpLocks/>
          </p:cNvCxnSpPr>
          <p:nvPr/>
        </p:nvCxnSpPr>
        <p:spPr>
          <a:xfrm>
            <a:off x="337205" y="4568558"/>
            <a:ext cx="214588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2A1009D-29F9-1F2D-0C41-CA53FD65A3BA}"/>
              </a:ext>
            </a:extLst>
          </p:cNvPr>
          <p:cNvSpPr txBox="1"/>
          <p:nvPr/>
        </p:nvSpPr>
        <p:spPr>
          <a:xfrm>
            <a:off x="456585" y="4199229"/>
            <a:ext cx="1838960" cy="369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Tmon몬소리 Black"/>
              </a:rPr>
              <a:t>TTS</a:t>
            </a:r>
            <a:endParaRPr lang="ko-KR" altLang="en-US" b="1" dirty="0">
              <a:latin typeface="Tmon몬소리 Black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49ACCDE-76FE-3F75-F7FB-D86AC6CDE0FC}"/>
              </a:ext>
            </a:extLst>
          </p:cNvPr>
          <p:cNvSpPr txBox="1"/>
          <p:nvPr/>
        </p:nvSpPr>
        <p:spPr>
          <a:xfrm>
            <a:off x="2710086" y="949641"/>
            <a:ext cx="8393343" cy="1700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MIT Inference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결과의 미흡 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    :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여러 사람으로 구성된 데이터 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-&gt;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한 사람으로 이루어진 데이터로 변경 예정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    :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오디오 전처리의 부족 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-&gt;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음성 데이터 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Window Size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의 확대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3CE8235-EF4A-40B9-50C3-53CE1ED1D698}"/>
              </a:ext>
            </a:extLst>
          </p:cNvPr>
          <p:cNvSpPr txBox="1"/>
          <p:nvPr/>
        </p:nvSpPr>
        <p:spPr>
          <a:xfrm>
            <a:off x="2719722" y="4117322"/>
            <a:ext cx="7299960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음성 학습 시 발생하는 기계음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    : 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TTS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모델을 위해 직접 만든 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DATA SET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의 양 부족 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5F9852D-5D87-44BE-1B9F-55393C427B1A}"/>
              </a:ext>
            </a:extLst>
          </p:cNvPr>
          <p:cNvSpPr txBox="1"/>
          <p:nvPr/>
        </p:nvSpPr>
        <p:spPr>
          <a:xfrm>
            <a:off x="2710086" y="4995277"/>
            <a:ext cx="461275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TTS Data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일괄적인 공백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(Silence)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제거 </a:t>
            </a:r>
            <a:r>
              <a:rPr lang="ko-KR" altLang="en-US" b="1" spc="-150" dirty="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전처리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9AF9850-134C-A5C8-B8BE-B289BFF5E920}"/>
                  </a:ext>
                </a:extLst>
              </p:cNvPr>
              <p:cNvSpPr txBox="1"/>
              <p:nvPr/>
            </p:nvSpPr>
            <p:spPr>
              <a:xfrm>
                <a:off x="2710086" y="3085703"/>
                <a:ext cx="9362440" cy="8697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  <a:defRPr/>
                </a:pPr>
                <a:r>
                  <a:rPr lang="en-US" altLang="ko-KR" b="1" spc="-150" dirty="0">
                    <a:ln>
                      <a:solidFill>
                        <a:schemeClr val="bg1">
                          <a:lumMod val="95000"/>
                          <a:alpha val="2000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  <a:ea typeface="+mn-ea"/>
                  </a:rPr>
                  <a:t>Wav2Lip</a:t>
                </a:r>
                <a:r>
                  <a:rPr lang="ko-KR" altLang="en-US" b="1" spc="-150" dirty="0">
                    <a:ln>
                      <a:solidFill>
                        <a:schemeClr val="bg1">
                          <a:lumMod val="95000"/>
                          <a:alpha val="2000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 </a:t>
                </a:r>
                <a:r>
                  <a:rPr lang="en-US" altLang="ko-KR" b="1" spc="-150" dirty="0">
                    <a:ln>
                      <a:solidFill>
                        <a:schemeClr val="bg1">
                          <a:lumMod val="95000"/>
                          <a:alpha val="2000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+</a:t>
                </a:r>
                <a:r>
                  <a:rPr lang="ko-KR" altLang="en-US" b="1" spc="-150" dirty="0">
                    <a:ln>
                      <a:solidFill>
                        <a:schemeClr val="bg1">
                          <a:lumMod val="95000"/>
                          <a:alpha val="2000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b="1" i="1" spc="-150" dirty="0" smtClean="0">
                        <a:ln>
                          <a:solidFill>
                            <a:schemeClr val="bg1">
                              <a:lumMod val="95000"/>
                              <a:alpha val="2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en-US" altLang="ko-KR" b="1" spc="-150" dirty="0">
                  <a:ln>
                    <a:solidFill>
                      <a:schemeClr val="bg1">
                        <a:lumMod val="95000"/>
                        <a:alpha val="20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  <a:ea typeface="+mn-ea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US" altLang="ko-KR" b="1" spc="-150" dirty="0">
                    <a:ln>
                      <a:solidFill>
                        <a:schemeClr val="bg1">
                          <a:lumMod val="95000"/>
                          <a:alpha val="2000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     : </a:t>
                </a:r>
                <a:r>
                  <a:rPr lang="ko-KR" altLang="en-US" b="1" spc="-150" dirty="0">
                    <a:ln>
                      <a:solidFill>
                        <a:schemeClr val="bg1">
                          <a:lumMod val="95000"/>
                          <a:alpha val="2000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  <a:ea typeface="+mn-ea"/>
                  </a:rPr>
                  <a:t>자연스러운 대화를 위한 요소들 </a:t>
                </a:r>
                <a:r>
                  <a:rPr lang="en-US" altLang="ko-KR" b="1" spc="-150" dirty="0">
                    <a:ln>
                      <a:solidFill>
                        <a:schemeClr val="bg1">
                          <a:lumMod val="95000"/>
                          <a:alpha val="2000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  <a:ea typeface="+mn-ea"/>
                  </a:rPr>
                  <a:t>, </a:t>
                </a:r>
                <a:r>
                  <a:rPr lang="ko-KR" altLang="en-US" b="1" spc="-150" dirty="0">
                    <a:ln>
                      <a:solidFill>
                        <a:schemeClr val="bg1">
                          <a:lumMod val="95000"/>
                          <a:alpha val="2000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  <a:ea typeface="+mn-ea"/>
                  </a:rPr>
                  <a:t>눈 깜빡임</a:t>
                </a:r>
                <a:r>
                  <a:rPr lang="en-US" altLang="ko-KR" b="1" spc="-150" dirty="0">
                    <a:ln>
                      <a:solidFill>
                        <a:schemeClr val="bg1">
                          <a:lumMod val="95000"/>
                          <a:alpha val="2000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  <a:ea typeface="+mn-ea"/>
                  </a:rPr>
                  <a:t>, </a:t>
                </a:r>
                <a:r>
                  <a:rPr lang="ko-KR" altLang="en-US" b="1" spc="-150" dirty="0">
                    <a:ln>
                      <a:solidFill>
                        <a:schemeClr val="bg1">
                          <a:lumMod val="95000"/>
                          <a:alpha val="2000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  <a:ea typeface="+mn-ea"/>
                  </a:rPr>
                  <a:t>고개 움직임 등</a:t>
                </a:r>
                <a:r>
                  <a:rPr lang="en-US" altLang="ko-KR" b="1" spc="-150" dirty="0">
                    <a:ln>
                      <a:solidFill>
                        <a:schemeClr val="bg1">
                          <a:lumMod val="95000"/>
                          <a:alpha val="2000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  <a:ea typeface="+mn-ea"/>
                  </a:rPr>
                  <a:t>…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9AF9850-134C-A5C8-B8BE-B289BFF5E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086" y="3085703"/>
                <a:ext cx="9362440" cy="8697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231C1811-5584-5866-703B-97E8A84AEE8B}"/>
              </a:ext>
            </a:extLst>
          </p:cNvPr>
          <p:cNvSpPr txBox="1"/>
          <p:nvPr/>
        </p:nvSpPr>
        <p:spPr>
          <a:xfrm>
            <a:off x="2691861" y="5468231"/>
            <a:ext cx="936244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적은 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Train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으로도 충분한 개선된 모델 찾기 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94D68FA-B85F-BFF7-03C8-63015EEF1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3900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209528" y="137237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자체 평가 의견</a:t>
            </a:r>
            <a:endParaRPr lang="ko-KR" altLang="en-US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2F23A38-816A-8E5E-F3EF-F1DFA96F12E5}"/>
              </a:ext>
            </a:extLst>
          </p:cNvPr>
          <p:cNvGrpSpPr/>
          <p:nvPr/>
        </p:nvGrpSpPr>
        <p:grpSpPr>
          <a:xfrm>
            <a:off x="303123" y="987995"/>
            <a:ext cx="2179965" cy="434634"/>
            <a:chOff x="303123" y="987995"/>
            <a:chExt cx="2179965" cy="434634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97873B2A-A1D1-EFEE-5365-C1F98561307A}"/>
                </a:ext>
              </a:extLst>
            </p:cNvPr>
            <p:cNvCxnSpPr>
              <a:cxnSpLocks/>
            </p:cNvCxnSpPr>
            <p:nvPr/>
          </p:nvCxnSpPr>
          <p:spPr>
            <a:xfrm>
              <a:off x="337205" y="987995"/>
              <a:ext cx="2145883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A950C16F-3CE9-C01F-00F0-86C297B572A4}"/>
                </a:ext>
              </a:extLst>
            </p:cNvPr>
            <p:cNvCxnSpPr>
              <a:cxnSpLocks/>
            </p:cNvCxnSpPr>
            <p:nvPr/>
          </p:nvCxnSpPr>
          <p:spPr>
            <a:xfrm>
              <a:off x="337205" y="1422629"/>
              <a:ext cx="2145883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3C97DC6-DF97-E7C7-0919-DC6D2E52E771}"/>
                </a:ext>
              </a:extLst>
            </p:cNvPr>
            <p:cNvSpPr txBox="1"/>
            <p:nvPr/>
          </p:nvSpPr>
          <p:spPr>
            <a:xfrm>
              <a:off x="303123" y="1020645"/>
              <a:ext cx="21458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Tmon몬소리 Black"/>
                </a:rPr>
                <a:t>추후 계획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E403C81-541E-F256-78E8-6B7410E62F59}"/>
              </a:ext>
            </a:extLst>
          </p:cNvPr>
          <p:cNvSpPr txBox="1"/>
          <p:nvPr/>
        </p:nvSpPr>
        <p:spPr>
          <a:xfrm>
            <a:off x="2684192" y="933853"/>
            <a:ext cx="903732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b="1" spc="-150" dirty="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챗봇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모델 결정 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: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생성형 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vs Retrieval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FFFF6F-5DE2-943E-EA51-E77622C5F891}"/>
              </a:ext>
            </a:extLst>
          </p:cNvPr>
          <p:cNvSpPr txBox="1"/>
          <p:nvPr/>
        </p:nvSpPr>
        <p:spPr>
          <a:xfrm>
            <a:off x="2684192" y="1328403"/>
            <a:ext cx="903732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b="1" spc="-150" dirty="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챗봇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모델 용 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Dataset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작성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6A0EA8-C8A4-4BA3-E01C-4EBB61FD5068}"/>
              </a:ext>
            </a:extLst>
          </p:cNvPr>
          <p:cNvSpPr txBox="1"/>
          <p:nvPr/>
        </p:nvSpPr>
        <p:spPr>
          <a:xfrm>
            <a:off x="2684192" y="1748123"/>
            <a:ext cx="903732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서비스 제공을 위한 </a:t>
            </a:r>
            <a:r>
              <a:rPr lang="en-US" altLang="ko-KR" b="1" spc="-150" dirty="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PipeLine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구성 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8E2F7E3-D0C2-67DB-CD95-F4A05577512D}"/>
              </a:ext>
            </a:extLst>
          </p:cNvPr>
          <p:cNvGrpSpPr/>
          <p:nvPr/>
        </p:nvGrpSpPr>
        <p:grpSpPr>
          <a:xfrm>
            <a:off x="316885" y="2994366"/>
            <a:ext cx="2179965" cy="434634"/>
            <a:chOff x="303123" y="987995"/>
            <a:chExt cx="2179965" cy="434634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C4AF366-84CD-FFD9-2137-91CC174BB590}"/>
                </a:ext>
              </a:extLst>
            </p:cNvPr>
            <p:cNvCxnSpPr>
              <a:cxnSpLocks/>
            </p:cNvCxnSpPr>
            <p:nvPr/>
          </p:nvCxnSpPr>
          <p:spPr>
            <a:xfrm>
              <a:off x="337205" y="987995"/>
              <a:ext cx="2145883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FCF4233-C399-EC58-D46F-D6C58ABFD6A4}"/>
                </a:ext>
              </a:extLst>
            </p:cNvPr>
            <p:cNvCxnSpPr>
              <a:cxnSpLocks/>
            </p:cNvCxnSpPr>
            <p:nvPr/>
          </p:nvCxnSpPr>
          <p:spPr>
            <a:xfrm>
              <a:off x="337205" y="1422629"/>
              <a:ext cx="2145883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918C1E-92E6-A20C-0BB2-B115A91A0140}"/>
                </a:ext>
              </a:extLst>
            </p:cNvPr>
            <p:cNvSpPr txBox="1"/>
            <p:nvPr/>
          </p:nvSpPr>
          <p:spPr>
            <a:xfrm>
              <a:off x="303123" y="1020645"/>
              <a:ext cx="21458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dirty="0">
                  <a:latin typeface="Tmon몬소리 Black"/>
                </a:rPr>
                <a:t>느낀 점</a:t>
              </a:r>
              <a:endParaRPr lang="ko-KR" altLang="en-US" b="1" dirty="0">
                <a:solidFill>
                  <a:schemeClr val="tx1"/>
                </a:solidFill>
                <a:latin typeface="Tmon몬소리 Black"/>
              </a:endParaRPr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FE8483-A8D6-175C-8D4B-215F6E95D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C2D55F-2EDC-68FB-970A-24ABD32A8741}"/>
              </a:ext>
            </a:extLst>
          </p:cNvPr>
          <p:cNvSpPr txBox="1"/>
          <p:nvPr/>
        </p:nvSpPr>
        <p:spPr>
          <a:xfrm>
            <a:off x="2684192" y="2938990"/>
            <a:ext cx="9268322" cy="4064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35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ea typeface="Tmon몬소리 Black" panose="02000A03000000000000"/>
              </a:rPr>
              <a:t>프로젝트를 기획하며</a:t>
            </a:r>
            <a:r>
              <a:rPr lang="en-US" altLang="ko-KR" sz="1600" b="1" dirty="0">
                <a:ea typeface="Tmon몬소리 Black" panose="02000A03000000000000"/>
              </a:rPr>
              <a:t> AI </a:t>
            </a:r>
            <a:r>
              <a:rPr lang="ko-KR" altLang="en-US" sz="1600" b="1" dirty="0">
                <a:ea typeface="Tmon몬소리 Black" panose="02000A03000000000000"/>
              </a:rPr>
              <a:t>기술의 활용 및 서비스화에 대해 경험</a:t>
            </a:r>
            <a:endParaRPr lang="en-US" altLang="ko-KR" sz="1600" b="1" dirty="0">
              <a:ea typeface="Tmon몬소리 Black" panose="02000A03000000000000"/>
            </a:endParaRPr>
          </a:p>
          <a:p>
            <a:pPr marL="285750" indent="-285750">
              <a:lnSpc>
                <a:spcPts val="35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ea typeface="Tmon몬소리 Black" panose="02000A03000000000000"/>
              </a:rPr>
              <a:t>팀 프로젝트 작업에서 필수적인 팀원 간 시간 조율</a:t>
            </a:r>
            <a:r>
              <a:rPr lang="en-US" altLang="ko-KR" sz="1600" b="1" dirty="0">
                <a:ea typeface="Tmon몬소리 Black" panose="02000A03000000000000"/>
              </a:rPr>
              <a:t>, </a:t>
            </a:r>
            <a:r>
              <a:rPr lang="ko-KR" altLang="en-US" sz="1600" b="1" dirty="0">
                <a:ea typeface="Tmon몬소리 Black" panose="02000A03000000000000"/>
              </a:rPr>
              <a:t>일정 계획 및 프로젝트 구상 경험</a:t>
            </a:r>
            <a:r>
              <a:rPr lang="en-US" altLang="ko-KR" sz="1600" b="1" dirty="0">
                <a:ea typeface="Tmon몬소리 Black" panose="02000A03000000000000"/>
              </a:rPr>
              <a:t> </a:t>
            </a:r>
          </a:p>
          <a:p>
            <a:pPr marL="285750" indent="-285750">
              <a:lnSpc>
                <a:spcPts val="35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b="1" dirty="0">
                <a:ea typeface="Tmon몬소리 Black" panose="02000A03000000000000"/>
              </a:rPr>
              <a:t>Image Generator, TTS </a:t>
            </a:r>
            <a:r>
              <a:rPr lang="ko-KR" altLang="en-US" sz="1600" b="1" dirty="0">
                <a:ea typeface="Tmon몬소리 Black" panose="02000A03000000000000"/>
              </a:rPr>
              <a:t>모델에 관한 지식을 습득</a:t>
            </a:r>
            <a:endParaRPr lang="en-US" altLang="ko-KR" sz="1600" b="1" dirty="0">
              <a:ea typeface="Tmon몬소리 Black" panose="02000A03000000000000"/>
            </a:endParaRPr>
          </a:p>
          <a:p>
            <a:pPr marL="285750" indent="-285750">
              <a:lnSpc>
                <a:spcPts val="35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b="1" dirty="0">
                <a:ea typeface="Tmon몬소리 Black" panose="02000A03000000000000"/>
              </a:rPr>
              <a:t>Open-Source</a:t>
            </a:r>
            <a:r>
              <a:rPr lang="ko-KR" altLang="en-US" sz="1600" b="1" dirty="0">
                <a:ea typeface="Tmon몬소리 Black" panose="02000A03000000000000"/>
              </a:rPr>
              <a:t>를 분석하여 모델 구조를 파악하고 프로젝트 목적에 맞게 </a:t>
            </a:r>
            <a:r>
              <a:rPr lang="en-US" altLang="ko-KR" sz="1600" b="1" dirty="0">
                <a:ea typeface="Tmon몬소리 Black" panose="02000A03000000000000"/>
              </a:rPr>
              <a:t>Fine-Tuning, Learning from Scratch</a:t>
            </a:r>
            <a:r>
              <a:rPr lang="ko-KR" altLang="en-US" sz="1600" b="1" dirty="0">
                <a:ea typeface="Tmon몬소리 Black" panose="02000A03000000000000"/>
              </a:rPr>
              <a:t>를 할 수 있게 됐고</a:t>
            </a:r>
            <a:r>
              <a:rPr lang="en-US" altLang="ko-KR" sz="1600" b="1" dirty="0">
                <a:ea typeface="Tmon몬소리 Black" panose="02000A03000000000000"/>
              </a:rPr>
              <a:t>, </a:t>
            </a:r>
            <a:r>
              <a:rPr lang="ko-KR" altLang="en-US" sz="1600" b="1" dirty="0">
                <a:ea typeface="Tmon몬소리 Black" panose="02000A03000000000000"/>
              </a:rPr>
              <a:t>그 과정에서 </a:t>
            </a:r>
            <a:r>
              <a:rPr lang="en-US" altLang="ko-KR" sz="1600" b="1" dirty="0" err="1">
                <a:ea typeface="Tmon몬소리 Black" panose="02000A03000000000000"/>
              </a:rPr>
              <a:t>Wandb</a:t>
            </a:r>
            <a:r>
              <a:rPr lang="ko-KR" altLang="en-US" sz="1600" b="1" dirty="0">
                <a:ea typeface="Tmon몬소리 Black" panose="02000A03000000000000"/>
              </a:rPr>
              <a:t>와 같은 </a:t>
            </a:r>
            <a:r>
              <a:rPr lang="en-US" altLang="ko-KR" sz="1600" b="1" dirty="0" err="1">
                <a:ea typeface="Tmon몬소리 Black" panose="02000A03000000000000"/>
              </a:rPr>
              <a:t>MLOps</a:t>
            </a:r>
            <a:r>
              <a:rPr lang="en-US" altLang="ko-KR" sz="1600" b="1" dirty="0">
                <a:ea typeface="Tmon몬소리 Black" panose="02000A03000000000000"/>
              </a:rPr>
              <a:t> </a:t>
            </a:r>
            <a:r>
              <a:rPr lang="ko-KR" altLang="en-US" sz="1600" b="1" dirty="0">
                <a:ea typeface="Tmon몬소리 Black" panose="02000A03000000000000"/>
              </a:rPr>
              <a:t>플랫폼을 통해 </a:t>
            </a:r>
            <a:r>
              <a:rPr lang="en-US" altLang="ko-KR" sz="1600" b="1" dirty="0">
                <a:ea typeface="Tmon몬소리 Black" panose="02000A03000000000000"/>
              </a:rPr>
              <a:t>Tracking, </a:t>
            </a:r>
            <a:r>
              <a:rPr lang="ko-KR" altLang="en-US" sz="1600" b="1" dirty="0">
                <a:ea typeface="Tmon몬소리 Black" panose="02000A03000000000000"/>
              </a:rPr>
              <a:t>관리할 수 있게 됨</a:t>
            </a:r>
            <a:endParaRPr lang="en-US" altLang="ko-KR" sz="1600" b="1" dirty="0">
              <a:ea typeface="Tmon몬소리 Black" panose="02000A03000000000000"/>
            </a:endParaRPr>
          </a:p>
          <a:p>
            <a:pPr marL="285750" indent="-285750">
              <a:lnSpc>
                <a:spcPts val="35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 err="1">
                <a:ea typeface="Tmon몬소리 Black" panose="02000A03000000000000"/>
              </a:rPr>
              <a:t>툴킷을</a:t>
            </a:r>
            <a:r>
              <a:rPr lang="ko-KR" altLang="en-US" sz="1600" b="1" dirty="0">
                <a:ea typeface="Tmon몬소리 Black" panose="02000A03000000000000"/>
              </a:rPr>
              <a:t> 이용하여 이미지 및 음성 등의 시퀀스 데이터를 처리</a:t>
            </a:r>
            <a:r>
              <a:rPr lang="en-US" altLang="ko-KR" sz="1600" b="1" dirty="0">
                <a:ea typeface="Tmon몬소리 Black" panose="02000A03000000000000"/>
              </a:rPr>
              <a:t>, </a:t>
            </a:r>
            <a:r>
              <a:rPr lang="ko-KR" altLang="en-US" sz="1600" b="1" dirty="0">
                <a:ea typeface="Tmon몬소리 Black" panose="02000A03000000000000"/>
              </a:rPr>
              <a:t>관리법 습득 </a:t>
            </a:r>
            <a:endParaRPr lang="en-US" altLang="ko-KR" sz="1600" b="1" dirty="0">
              <a:ea typeface="Tmon몬소리 Black" panose="02000A03000000000000"/>
            </a:endParaRPr>
          </a:p>
          <a:p>
            <a:pPr marL="285750" indent="-285750">
              <a:lnSpc>
                <a:spcPts val="35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b="1" dirty="0">
                <a:ea typeface="Tmon몬소리 Black" panose="02000A03000000000000"/>
              </a:rPr>
              <a:t>AWS , Local, </a:t>
            </a:r>
            <a:r>
              <a:rPr lang="en-US" altLang="ko-KR" sz="1600" b="1" dirty="0" err="1">
                <a:ea typeface="Tmon몬소리 Black" panose="02000A03000000000000"/>
              </a:rPr>
              <a:t>Colab</a:t>
            </a:r>
            <a:r>
              <a:rPr lang="en-US" altLang="ko-KR" sz="1600" b="1" dirty="0">
                <a:ea typeface="Tmon몬소리 Black" panose="02000A03000000000000"/>
              </a:rPr>
              <a:t> </a:t>
            </a:r>
            <a:r>
              <a:rPr lang="ko-KR" altLang="en-US" sz="1600" b="1" dirty="0">
                <a:ea typeface="Tmon몬소리 Black" panose="02000A03000000000000"/>
              </a:rPr>
              <a:t>등 여러 플랫폼에 맞게 새로운 환경을 구축하는 방법 습득 </a:t>
            </a:r>
            <a:endParaRPr lang="en-US" altLang="ko-KR" sz="1600" b="1" dirty="0">
              <a:ea typeface="Tmon몬소리 Black" panose="02000A03000000000000"/>
            </a:endParaRPr>
          </a:p>
          <a:p>
            <a:pPr>
              <a:lnSpc>
                <a:spcPts val="3500"/>
              </a:lnSpc>
              <a:defRPr/>
            </a:pPr>
            <a:endParaRPr lang="en-US" altLang="ko-KR" sz="1600" b="1" dirty="0">
              <a:ea typeface="Tmon몬소리 Black" panose="02000A03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7879327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1BAEC0D-0DD2-29CB-3E00-1DC874518D90}"/>
              </a:ext>
            </a:extLst>
          </p:cNvPr>
          <p:cNvSpPr txBox="1"/>
          <p:nvPr/>
        </p:nvSpPr>
        <p:spPr>
          <a:xfrm>
            <a:off x="841836" y="811269"/>
            <a:ext cx="1050832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/>
              <a:t>감사합니다</a:t>
            </a:r>
            <a:r>
              <a:rPr lang="en-US" altLang="ko-KR" sz="8800" dirty="0"/>
              <a:t>.</a:t>
            </a:r>
          </a:p>
          <a:p>
            <a:pPr algn="ctr"/>
            <a:r>
              <a:rPr lang="en-US" altLang="ko-KR" sz="8800" dirty="0"/>
              <a:t>Q&amp;A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A475571-5E86-C2CF-9D2B-869997F80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3" name="다운로드 (16)">
            <a:hlinkClick r:id="" action="ppaction://media"/>
            <a:extLst>
              <a:ext uri="{FF2B5EF4-FFF2-40B4-BE49-F238E27FC236}">
                <a16:creationId xmlns:a16="http://schemas.microsoft.com/office/drawing/2014/main" id="{63CB1C7E-0F76-D83D-C6A5-3F1F000A8B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14557" y="3429000"/>
            <a:ext cx="5303134" cy="298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82488"/>
      </p:ext>
    </p:extLst>
  </p:cSld>
  <p:clrMapOvr>
    <a:masterClrMapping/>
  </p:clrMapOvr>
  <p:timing>
    <p:tnLst>
      <p:par>
        <p:cTn id="1" dur="indefinite" restart="never" nodeType="tmRoot">
          <p:childTnLst>
            <p:video fullScrn="1">
              <p:cMediaNode vol="40244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722189" y="144859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endParaRPr lang="ko-KR" altLang="en-US" sz="16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AD77B54-68D1-BB6A-77DA-3F79C739D3C2}"/>
              </a:ext>
            </a:extLst>
          </p:cNvPr>
          <p:cNvGrpSpPr/>
          <p:nvPr/>
        </p:nvGrpSpPr>
        <p:grpSpPr>
          <a:xfrm>
            <a:off x="7081127" y="227670"/>
            <a:ext cx="4640385" cy="424230"/>
            <a:chOff x="7081127" y="21751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081127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배경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8937281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환경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9865358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구조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0793435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기대효과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A734821-BBFD-0620-2F5F-E174C3C88097}"/>
                </a:ext>
              </a:extLst>
            </p:cNvPr>
            <p:cNvSpPr/>
            <p:nvPr/>
          </p:nvSpPr>
          <p:spPr>
            <a:xfrm>
              <a:off x="8009204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개요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AF79B03-510E-D2C4-0F61-DF8753BC0B7A}"/>
              </a:ext>
            </a:extLst>
          </p:cNvPr>
          <p:cNvGrpSpPr/>
          <p:nvPr/>
        </p:nvGrpSpPr>
        <p:grpSpPr>
          <a:xfrm>
            <a:off x="7531022" y="56305"/>
            <a:ext cx="476130" cy="338430"/>
            <a:chOff x="272023" y="1632975"/>
            <a:chExt cx="806673" cy="573378"/>
          </a:xfrm>
        </p:grpSpPr>
        <p:sp>
          <p:nvSpPr>
            <p:cNvPr id="6" name="대각선 줄무늬 5">
              <a:extLst>
                <a:ext uri="{FF2B5EF4-FFF2-40B4-BE49-F238E27FC236}">
                  <a16:creationId xmlns:a16="http://schemas.microsoft.com/office/drawing/2014/main" id="{ABE5839D-DC61-F706-68B2-47FD1694563B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대각선 줄무늬 7">
              <a:extLst>
                <a:ext uri="{FF2B5EF4-FFF2-40B4-BE49-F238E27FC236}">
                  <a16:creationId xmlns:a16="http://schemas.microsoft.com/office/drawing/2014/main" id="{A3CD5E71-357B-29D3-8B0B-B71567D6E506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6463F36-105E-5754-0E25-1A2329F30D32}"/>
              </a:ext>
            </a:extLst>
          </p:cNvPr>
          <p:cNvGrpSpPr/>
          <p:nvPr/>
        </p:nvGrpSpPr>
        <p:grpSpPr>
          <a:xfrm>
            <a:off x="1027642" y="1238825"/>
            <a:ext cx="10240915" cy="5193108"/>
            <a:chOff x="1027642" y="1238825"/>
            <a:chExt cx="10240915" cy="519310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498546-EAE9-54FF-7067-2E6040ACDB3E}"/>
                </a:ext>
              </a:extLst>
            </p:cNvPr>
            <p:cNvSpPr txBox="1"/>
            <p:nvPr/>
          </p:nvSpPr>
          <p:spPr>
            <a:xfrm>
              <a:off x="1194545" y="1238825"/>
              <a:ext cx="85571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rPr>
                <a:t>어떤</a:t>
              </a:r>
              <a:r>
                <a:rPr lang="ko-KR" altLang="en-US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rPr>
                <a:t> 서비스가 가장 필요할까 </a:t>
              </a:r>
              <a:r>
                <a:rPr lang="en-US" altLang="ko-KR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rPr>
                <a:t>? </a:t>
              </a:r>
              <a:endPara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endParaRPr>
            </a:p>
          </p:txBody>
        </p:sp>
        <p:graphicFrame>
          <p:nvGraphicFramePr>
            <p:cNvPr id="13" name="차트 12">
              <a:extLst>
                <a:ext uri="{FF2B5EF4-FFF2-40B4-BE49-F238E27FC236}">
                  <a16:creationId xmlns:a16="http://schemas.microsoft.com/office/drawing/2014/main" id="{0FBFF104-C352-E2BC-135D-EEA7CE4C550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43860797"/>
                </p:ext>
              </p:extLst>
            </p:nvPr>
          </p:nvGraphicFramePr>
          <p:xfrm>
            <a:off x="1027642" y="1534160"/>
            <a:ext cx="10188997" cy="417660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327C889-1279-1E67-5E5B-E4DECD0241DD}"/>
                </a:ext>
              </a:extLst>
            </p:cNvPr>
            <p:cNvSpPr txBox="1"/>
            <p:nvPr/>
          </p:nvSpPr>
          <p:spPr>
            <a:xfrm>
              <a:off x="3885210" y="5785602"/>
              <a:ext cx="73833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kern="0" spc="0" dirty="0">
                  <a:solidFill>
                    <a:srgbClr val="000000"/>
                  </a:solidFill>
                  <a:effectLst/>
                  <a:latin typeface="바탕" panose="02030600000101010101" pitchFamily="18" charset="-127"/>
                  <a:ea typeface="Tmon몬소리 Black" panose="02000A03000000000000"/>
                </a:rPr>
                <a:t>공공 서비스 </a:t>
              </a:r>
              <a:r>
                <a:rPr lang="ko-KR" altLang="en-US" kern="0" spc="0" dirty="0">
                  <a:solidFill>
                    <a:srgbClr val="000000"/>
                  </a:solidFill>
                  <a:effectLst/>
                  <a:latin typeface="바탕" panose="02030600000101010101" pitchFamily="18" charset="-127"/>
                  <a:ea typeface="Tmon몬소리 Black" panose="02000A03000000000000"/>
                </a:rPr>
                <a:t>이용에 대한 역량이 제일 부족</a:t>
              </a:r>
              <a:r>
                <a:rPr lang="en-US" altLang="ko-KR" kern="0" spc="0" dirty="0">
                  <a:solidFill>
                    <a:srgbClr val="000000"/>
                  </a:solidFill>
                  <a:effectLst/>
                  <a:latin typeface="바탕" panose="02030600000101010101" pitchFamily="18" charset="-127"/>
                  <a:ea typeface="Tmon몬소리 Black" panose="02000A03000000000000"/>
                </a:rPr>
                <a:t> </a:t>
              </a:r>
            </a:p>
            <a:p>
              <a:endParaRPr lang="en-US" altLang="ko-KR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4F3658-22D6-2F3A-289C-BAF7F1CF4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590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722189" y="144859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endParaRPr lang="ko-KR" altLang="en-US" sz="16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AD77B54-68D1-BB6A-77DA-3F79C739D3C2}"/>
              </a:ext>
            </a:extLst>
          </p:cNvPr>
          <p:cNvGrpSpPr/>
          <p:nvPr/>
        </p:nvGrpSpPr>
        <p:grpSpPr>
          <a:xfrm>
            <a:off x="7081127" y="227670"/>
            <a:ext cx="4640385" cy="424230"/>
            <a:chOff x="7081127" y="21751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081127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배경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8937281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환경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9865358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구조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0793435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기대효과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A734821-BBFD-0620-2F5F-E174C3C88097}"/>
                </a:ext>
              </a:extLst>
            </p:cNvPr>
            <p:cNvSpPr/>
            <p:nvPr/>
          </p:nvSpPr>
          <p:spPr>
            <a:xfrm>
              <a:off x="8009204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개요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AF79B03-510E-D2C4-0F61-DF8753BC0B7A}"/>
              </a:ext>
            </a:extLst>
          </p:cNvPr>
          <p:cNvGrpSpPr/>
          <p:nvPr/>
        </p:nvGrpSpPr>
        <p:grpSpPr>
          <a:xfrm>
            <a:off x="7531022" y="56305"/>
            <a:ext cx="476130" cy="338430"/>
            <a:chOff x="272023" y="1632975"/>
            <a:chExt cx="806673" cy="573378"/>
          </a:xfrm>
        </p:grpSpPr>
        <p:sp>
          <p:nvSpPr>
            <p:cNvPr id="6" name="대각선 줄무늬 5">
              <a:extLst>
                <a:ext uri="{FF2B5EF4-FFF2-40B4-BE49-F238E27FC236}">
                  <a16:creationId xmlns:a16="http://schemas.microsoft.com/office/drawing/2014/main" id="{ABE5839D-DC61-F706-68B2-47FD1694563B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대각선 줄무늬 7">
              <a:extLst>
                <a:ext uri="{FF2B5EF4-FFF2-40B4-BE49-F238E27FC236}">
                  <a16:creationId xmlns:a16="http://schemas.microsoft.com/office/drawing/2014/main" id="{A3CD5E71-357B-29D3-8B0B-B71567D6E506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88654A-0A74-3099-CDA7-55B0E63AF6D2}"/>
              </a:ext>
            </a:extLst>
          </p:cNvPr>
          <p:cNvGrpSpPr/>
          <p:nvPr/>
        </p:nvGrpSpPr>
        <p:grpSpPr>
          <a:xfrm>
            <a:off x="878525" y="2767280"/>
            <a:ext cx="11155832" cy="2047346"/>
            <a:chOff x="878525" y="2767280"/>
            <a:chExt cx="11155832" cy="20473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4893BC-0E1A-8633-F5F5-0862E48C3316}"/>
                </a:ext>
              </a:extLst>
            </p:cNvPr>
            <p:cNvSpPr txBox="1"/>
            <p:nvPr/>
          </p:nvSpPr>
          <p:spPr>
            <a:xfrm>
              <a:off x="1403073" y="2769431"/>
              <a:ext cx="2778623" cy="132343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marL="0" lvl="2" algn="ctr">
                <a:defRPr/>
              </a:pPr>
              <a:r>
                <a:rPr lang="ko-KR" altLang="en-US" sz="8000" b="1" kern="0" dirty="0">
                  <a:ln w="19050">
                    <a:noFill/>
                  </a:ln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실버</a:t>
              </a:r>
              <a:endParaRPr lang="en-US" altLang="ko-KR" sz="8000" b="1" kern="0" dirty="0">
                <a:ln w="19050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0B5CD1-C027-0AF4-1FD6-66C57F2C8AA3}"/>
                </a:ext>
              </a:extLst>
            </p:cNvPr>
            <p:cNvSpPr txBox="1"/>
            <p:nvPr/>
          </p:nvSpPr>
          <p:spPr>
            <a:xfrm>
              <a:off x="6096000" y="2767280"/>
              <a:ext cx="5142831" cy="132343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marL="0" lvl="2" algn="ctr">
                <a:defRPr/>
              </a:pPr>
              <a:r>
                <a:rPr lang="en-US" altLang="ko-KR" sz="8000" b="1" kern="0" dirty="0">
                  <a:ln w="19050">
                    <a:noFill/>
                  </a:ln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Chat Bot</a:t>
              </a:r>
            </a:p>
          </p:txBody>
        </p:sp>
        <p:sp>
          <p:nvSpPr>
            <p:cNvPr id="12" name="십자형 11">
              <a:extLst>
                <a:ext uri="{FF2B5EF4-FFF2-40B4-BE49-F238E27FC236}">
                  <a16:creationId xmlns:a16="http://schemas.microsoft.com/office/drawing/2014/main" id="{6EF89F97-CA12-AD4D-02D5-69396309DD75}"/>
                </a:ext>
              </a:extLst>
            </p:cNvPr>
            <p:cNvSpPr/>
            <p:nvPr/>
          </p:nvSpPr>
          <p:spPr>
            <a:xfrm>
              <a:off x="4841494" y="3053674"/>
              <a:ext cx="750649" cy="750649"/>
            </a:xfrm>
            <a:prstGeom prst="plus">
              <a:avLst>
                <a:gd name="adj" fmla="val 39444"/>
              </a:avLst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66922FB-CC98-7BBC-256B-074642787B35}"/>
                </a:ext>
              </a:extLst>
            </p:cNvPr>
            <p:cNvSpPr txBox="1"/>
            <p:nvPr/>
          </p:nvSpPr>
          <p:spPr>
            <a:xfrm>
              <a:off x="878525" y="4168295"/>
              <a:ext cx="59383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rPr>
                <a:t>고령층을 위한 사용하기 쉽고 편리한</a:t>
              </a:r>
              <a:endPara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endParaRPr>
            </a:p>
            <a:p>
              <a:endPara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012F2E-FE13-5D95-EB32-B295222093DA}"/>
                </a:ext>
              </a:extLst>
            </p:cNvPr>
            <p:cNvSpPr txBox="1"/>
            <p:nvPr/>
          </p:nvSpPr>
          <p:spPr>
            <a:xfrm>
              <a:off x="6096000" y="4168295"/>
              <a:ext cx="59383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바탕" panose="02030600000101010101" pitchFamily="18" charset="-127"/>
                  <a:ea typeface="Tmon몬소리 Black" panose="02000A03000000000000"/>
                </a:rPr>
                <a:t>공공 서비스에 대한 정보를 제공해주는 </a:t>
              </a:r>
              <a:r>
                <a:rPr lang="ko-KR" altLang="en-US" sz="1800" kern="0" spc="0" dirty="0" err="1">
                  <a:solidFill>
                    <a:srgbClr val="000000"/>
                  </a:solidFill>
                  <a:effectLst/>
                  <a:latin typeface="바탕" panose="02030600000101010101" pitchFamily="18" charset="-127"/>
                  <a:ea typeface="Tmon몬소리 Black" panose="02000A03000000000000"/>
                </a:rPr>
                <a:t>챗봇</a:t>
              </a: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바탕" panose="02030600000101010101" pitchFamily="18" charset="-127"/>
                  <a:ea typeface="Tmon몬소리 Black" panose="02000A03000000000000"/>
                </a:rPr>
                <a:t> 시스템</a:t>
              </a:r>
              <a:endPara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endParaRPr>
            </a:p>
            <a:p>
              <a:endPara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endParaRPr>
            </a:p>
          </p:txBody>
        </p:sp>
      </p:grp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97C0205C-F04C-69A9-664E-FAFEE5779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975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722189" y="144859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endParaRPr lang="ko-KR" altLang="en-US" sz="16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AD77B54-68D1-BB6A-77DA-3F79C739D3C2}"/>
              </a:ext>
            </a:extLst>
          </p:cNvPr>
          <p:cNvGrpSpPr/>
          <p:nvPr/>
        </p:nvGrpSpPr>
        <p:grpSpPr>
          <a:xfrm>
            <a:off x="7081127" y="227670"/>
            <a:ext cx="4640385" cy="424230"/>
            <a:chOff x="7081127" y="21751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081127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배경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8937281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환경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9865358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구조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0793435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기대효과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A734821-BBFD-0620-2F5F-E174C3C88097}"/>
                </a:ext>
              </a:extLst>
            </p:cNvPr>
            <p:cNvSpPr/>
            <p:nvPr/>
          </p:nvSpPr>
          <p:spPr>
            <a:xfrm>
              <a:off x="8009204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개요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AF79B03-510E-D2C4-0F61-DF8753BC0B7A}"/>
              </a:ext>
            </a:extLst>
          </p:cNvPr>
          <p:cNvGrpSpPr/>
          <p:nvPr/>
        </p:nvGrpSpPr>
        <p:grpSpPr>
          <a:xfrm>
            <a:off x="8461151" y="57380"/>
            <a:ext cx="476130" cy="338430"/>
            <a:chOff x="272023" y="1632975"/>
            <a:chExt cx="806673" cy="573378"/>
          </a:xfrm>
        </p:grpSpPr>
        <p:sp>
          <p:nvSpPr>
            <p:cNvPr id="6" name="대각선 줄무늬 5">
              <a:extLst>
                <a:ext uri="{FF2B5EF4-FFF2-40B4-BE49-F238E27FC236}">
                  <a16:creationId xmlns:a16="http://schemas.microsoft.com/office/drawing/2014/main" id="{ABE5839D-DC61-F706-68B2-47FD1694563B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대각선 줄무늬 7">
              <a:extLst>
                <a:ext uri="{FF2B5EF4-FFF2-40B4-BE49-F238E27FC236}">
                  <a16:creationId xmlns:a16="http://schemas.microsoft.com/office/drawing/2014/main" id="{A3CD5E71-357B-29D3-8B0B-B71567D6E506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7343088-DF07-0C6F-1E6C-26F0FB85F055}"/>
              </a:ext>
            </a:extLst>
          </p:cNvPr>
          <p:cNvSpPr txBox="1"/>
          <p:nvPr/>
        </p:nvSpPr>
        <p:spPr>
          <a:xfrm rot="10800000" flipV="1">
            <a:off x="237512" y="6411954"/>
            <a:ext cx="651762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ea typeface="Tmon몬소리 Black" panose="02000A03000000000000"/>
                <a:hlinkClick r:id="rId2"/>
              </a:rPr>
              <a:t>[</a:t>
            </a:r>
            <a:r>
              <a:rPr lang="ko-KR" altLang="en-US" sz="1050" dirty="0">
                <a:ea typeface="Tmon몬소리 Black" panose="02000A03000000000000"/>
                <a:hlinkClick r:id="rId2"/>
              </a:rPr>
              <a:t>프리미엄 리포트</a:t>
            </a:r>
            <a:r>
              <a:rPr lang="en-US" altLang="ko-KR" sz="1050" dirty="0">
                <a:ea typeface="Tmon몬소리 Black" panose="02000A03000000000000"/>
                <a:hlinkClick r:id="rId2"/>
              </a:rPr>
              <a:t>] </a:t>
            </a:r>
            <a:r>
              <a:rPr lang="ko-KR" altLang="en-US" sz="1050" dirty="0">
                <a:ea typeface="Tmon몬소리 Black" panose="02000A03000000000000"/>
                <a:hlinkClick r:id="rId2"/>
              </a:rPr>
              <a:t>어르신</a:t>
            </a:r>
            <a:r>
              <a:rPr lang="en-US" altLang="ko-KR" sz="1050" dirty="0">
                <a:ea typeface="Tmon몬소리 Black" panose="02000A03000000000000"/>
                <a:hlinkClick r:id="rId2"/>
              </a:rPr>
              <a:t>, </a:t>
            </a:r>
            <a:r>
              <a:rPr lang="ko-KR" altLang="en-US" sz="1050" dirty="0">
                <a:ea typeface="Tmon몬소리 Black" panose="02000A03000000000000"/>
                <a:hlinkClick r:id="rId2"/>
              </a:rPr>
              <a:t>키오스크 왜 못 쓰세요</a:t>
            </a:r>
            <a:r>
              <a:rPr lang="en-US" altLang="ko-KR" sz="1050" dirty="0">
                <a:ea typeface="Tmon몬소리 Black" panose="02000A03000000000000"/>
                <a:hlinkClick r:id="rId2"/>
              </a:rPr>
              <a:t>? : </a:t>
            </a:r>
            <a:r>
              <a:rPr lang="ko-KR" altLang="en-US" sz="1050" dirty="0" err="1">
                <a:ea typeface="Tmon몬소리 Black" panose="02000A03000000000000"/>
                <a:hlinkClick r:id="rId2"/>
              </a:rPr>
              <a:t>동아사이언스</a:t>
            </a:r>
            <a:r>
              <a:rPr lang="ko-KR" altLang="en-US" sz="1050" dirty="0">
                <a:ea typeface="Tmon몬소리 Black" panose="02000A03000000000000"/>
                <a:hlinkClick r:id="rId2"/>
              </a:rPr>
              <a:t> </a:t>
            </a:r>
            <a:r>
              <a:rPr lang="en-US" altLang="ko-KR" sz="1050" dirty="0">
                <a:ea typeface="Tmon몬소리 Black" panose="02000A03000000000000"/>
                <a:hlinkClick r:id="rId2"/>
              </a:rPr>
              <a:t>(dongascience.com)</a:t>
            </a:r>
            <a:endParaRPr lang="ko-KR" altLang="en-US" sz="1050" dirty="0">
              <a:ea typeface="Tmon몬소리 Black" panose="02000A03000000000000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9DEDD1A-989C-F1C7-6A4B-60A4135788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6" t="721"/>
          <a:stretch/>
        </p:blipFill>
        <p:spPr>
          <a:xfrm>
            <a:off x="2434930" y="1406842"/>
            <a:ext cx="2275951" cy="385457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44" name="표 34">
            <a:extLst>
              <a:ext uri="{FF2B5EF4-FFF2-40B4-BE49-F238E27FC236}">
                <a16:creationId xmlns:a16="http://schemas.microsoft.com/office/drawing/2014/main" id="{B397192F-887B-82F0-7843-FC97F336A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490366"/>
              </p:ext>
            </p:extLst>
          </p:nvPr>
        </p:nvGraphicFramePr>
        <p:xfrm>
          <a:off x="6822475" y="1427744"/>
          <a:ext cx="517303" cy="324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303">
                  <a:extLst>
                    <a:ext uri="{9D8B030D-6E8A-4147-A177-3AD203B41FA5}">
                      <a16:colId xmlns:a16="http://schemas.microsoft.com/office/drawing/2014/main" val="1754286294"/>
                    </a:ext>
                  </a:extLst>
                </a:gridCol>
              </a:tblGrid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960488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500627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779654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3887455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3753577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244817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102102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1642675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3862231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5738689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243480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288458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195993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218119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976830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778364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980981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542144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490993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619024"/>
                  </a:ext>
                </a:extLst>
              </a:tr>
            </a:tbl>
          </a:graphicData>
        </a:graphic>
      </p:graphicFrame>
      <p:graphicFrame>
        <p:nvGraphicFramePr>
          <p:cNvPr id="45" name="표 34">
            <a:extLst>
              <a:ext uri="{FF2B5EF4-FFF2-40B4-BE49-F238E27FC236}">
                <a16:creationId xmlns:a16="http://schemas.microsoft.com/office/drawing/2014/main" id="{D41C779F-2F0B-33BC-35B6-8EF6D80B40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693909"/>
              </p:ext>
            </p:extLst>
          </p:nvPr>
        </p:nvGraphicFramePr>
        <p:xfrm>
          <a:off x="9245573" y="1427744"/>
          <a:ext cx="517303" cy="324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303">
                  <a:extLst>
                    <a:ext uri="{9D8B030D-6E8A-4147-A177-3AD203B41FA5}">
                      <a16:colId xmlns:a16="http://schemas.microsoft.com/office/drawing/2014/main" val="1754286294"/>
                    </a:ext>
                  </a:extLst>
                </a:gridCol>
              </a:tblGrid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960488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500627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779654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3887455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753577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44817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102102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642675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862231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738689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243480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288458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195993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218119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976830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778364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980981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542144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490993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6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619024"/>
                  </a:ext>
                </a:extLst>
              </a:tr>
            </a:tbl>
          </a:graphicData>
        </a:graphic>
      </p:graphicFrame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37802568-0620-F4D1-9B44-045081A18170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7339778" y="2145213"/>
            <a:ext cx="1905795" cy="9042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3DDC3D7-FF5B-52E2-C62C-E43FF2C728E5}"/>
              </a:ext>
            </a:extLst>
          </p:cNvPr>
          <p:cNvSpPr txBox="1"/>
          <p:nvPr/>
        </p:nvSpPr>
        <p:spPr>
          <a:xfrm>
            <a:off x="7748385" y="3004228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Tmon몬소리 Black" panose="02000A03000000000000"/>
              </a:rPr>
              <a:t>30%</a:t>
            </a:r>
            <a:endParaRPr lang="ko-KR" altLang="en-US" dirty="0">
              <a:ea typeface="Tmon몬소리 Black" panose="02000A0300000000000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B5D677E-6A6C-E8FA-C02F-AD4D457C17A4}"/>
              </a:ext>
            </a:extLst>
          </p:cNvPr>
          <p:cNvSpPr txBox="1"/>
          <p:nvPr/>
        </p:nvSpPr>
        <p:spPr>
          <a:xfrm>
            <a:off x="7209527" y="991814"/>
            <a:ext cx="2553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rPr>
              <a:t>글자를 인식하는 시간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Tmon몬소리 Black" panose="02000A03000000000000"/>
            </a:endParaRP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0CDDD29A-4EF7-FACD-AD77-780F5D1E5406}"/>
              </a:ext>
            </a:extLst>
          </p:cNvPr>
          <p:cNvSpPr/>
          <p:nvPr/>
        </p:nvSpPr>
        <p:spPr>
          <a:xfrm rot="16200000">
            <a:off x="8376919" y="3110207"/>
            <a:ext cx="336173" cy="202582"/>
          </a:xfrm>
          <a:prstGeom prst="rightArrow">
            <a:avLst>
              <a:gd name="adj1" fmla="val 35145"/>
              <a:gd name="adj2" fmla="val 5029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6C4EFDF-A9A6-6C31-FD46-C8C1FFA4BA93}"/>
              </a:ext>
            </a:extLst>
          </p:cNvPr>
          <p:cNvSpPr txBox="1"/>
          <p:nvPr/>
        </p:nvSpPr>
        <p:spPr>
          <a:xfrm>
            <a:off x="2781549" y="1029964"/>
            <a:ext cx="2379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ea typeface="Tmon몬소리 Black" panose="02000A03000000000000"/>
              </a:rPr>
              <a:t>실제 </a:t>
            </a:r>
            <a:r>
              <a:rPr lang="ko-KR" altLang="en-US" sz="1600" dirty="0" err="1">
                <a:ea typeface="Tmon몬소리 Black" panose="02000A03000000000000"/>
              </a:rPr>
              <a:t>챗봇</a:t>
            </a:r>
            <a:r>
              <a:rPr lang="ko-KR" altLang="en-US" sz="1600" dirty="0">
                <a:ea typeface="Tmon몬소리 Black" panose="02000A03000000000000"/>
              </a:rPr>
              <a:t> 예시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B7A7A1D-D29D-FC1E-C20E-4C6C3563C8A6}"/>
              </a:ext>
            </a:extLst>
          </p:cNvPr>
          <p:cNvSpPr/>
          <p:nvPr/>
        </p:nvSpPr>
        <p:spPr>
          <a:xfrm>
            <a:off x="9052699" y="4684962"/>
            <a:ext cx="903051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dirty="0">
                <a:solidFill>
                  <a:srgbClr val="FCD605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고령층</a:t>
            </a:r>
            <a:endParaRPr lang="en-US" altLang="ko-KR" b="1" dirty="0">
              <a:solidFill>
                <a:srgbClr val="FCD605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999C04-D92B-65B0-E706-5761A27FB471}"/>
              </a:ext>
            </a:extLst>
          </p:cNvPr>
          <p:cNvSpPr txBox="1"/>
          <p:nvPr/>
        </p:nvSpPr>
        <p:spPr>
          <a:xfrm>
            <a:off x="6609946" y="4755310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Tmon몬소리 Black" panose="02000A03000000000000"/>
              </a:rPr>
              <a:t>청년층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1F2A3F0-0163-9157-A2FD-AED1FAB65FFE}"/>
              </a:ext>
            </a:extLst>
          </p:cNvPr>
          <p:cNvSpPr txBox="1"/>
          <p:nvPr/>
        </p:nvSpPr>
        <p:spPr>
          <a:xfrm>
            <a:off x="2939294" y="5430511"/>
            <a:ext cx="6388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고령층의 글자 인지 시간은 타 연령대에 비해 </a:t>
            </a:r>
            <a:r>
              <a:rPr lang="en-US" altLang="ko-KR" sz="1600" dirty="0"/>
              <a:t>30%</a:t>
            </a:r>
            <a:r>
              <a:rPr lang="ko-KR" altLang="en-US" sz="1600" dirty="0"/>
              <a:t> 이상 느리다</a:t>
            </a:r>
            <a:endParaRPr lang="en-US" altLang="ko-KR" sz="16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6920DE3-9024-2E81-0553-8E74203F4EA9}"/>
              </a:ext>
            </a:extLst>
          </p:cNvPr>
          <p:cNvSpPr txBox="1"/>
          <p:nvPr/>
        </p:nvSpPr>
        <p:spPr>
          <a:xfrm>
            <a:off x="2939294" y="5938163"/>
            <a:ext cx="6388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하지만 시중의 </a:t>
            </a:r>
            <a:r>
              <a:rPr lang="ko-KR" altLang="en-US" sz="1600" dirty="0" err="1"/>
              <a:t>챗봇은</a:t>
            </a:r>
            <a:r>
              <a:rPr lang="ko-KR" altLang="en-US" sz="1600" dirty="0"/>
              <a:t> 한번에 </a:t>
            </a:r>
            <a:r>
              <a:rPr lang="ko-KR" altLang="en-US" sz="1600" b="1" dirty="0"/>
              <a:t>많은 정보량의 작은 글씨</a:t>
            </a:r>
            <a:r>
              <a:rPr lang="ko-KR" altLang="en-US" sz="1600" dirty="0"/>
              <a:t>를 제공한다</a:t>
            </a:r>
            <a:r>
              <a:rPr lang="en-US" altLang="ko-KR" sz="1600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7141F8-1F8B-1499-F9DA-CCA96A57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028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722189" y="144859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endParaRPr lang="ko-KR" altLang="en-US" sz="16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AD77B54-68D1-BB6A-77DA-3F79C739D3C2}"/>
              </a:ext>
            </a:extLst>
          </p:cNvPr>
          <p:cNvGrpSpPr/>
          <p:nvPr/>
        </p:nvGrpSpPr>
        <p:grpSpPr>
          <a:xfrm>
            <a:off x="7081127" y="227670"/>
            <a:ext cx="4640385" cy="424230"/>
            <a:chOff x="7081127" y="21751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081127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배경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8937281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환경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9865358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구조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0793435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기대효과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A734821-BBFD-0620-2F5F-E174C3C88097}"/>
                </a:ext>
              </a:extLst>
            </p:cNvPr>
            <p:cNvSpPr/>
            <p:nvPr/>
          </p:nvSpPr>
          <p:spPr>
            <a:xfrm>
              <a:off x="8009204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개요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AF79B03-510E-D2C4-0F61-DF8753BC0B7A}"/>
              </a:ext>
            </a:extLst>
          </p:cNvPr>
          <p:cNvGrpSpPr/>
          <p:nvPr/>
        </p:nvGrpSpPr>
        <p:grpSpPr>
          <a:xfrm>
            <a:off x="8461151" y="57380"/>
            <a:ext cx="476130" cy="338430"/>
            <a:chOff x="272023" y="1632975"/>
            <a:chExt cx="806673" cy="573378"/>
          </a:xfrm>
        </p:grpSpPr>
        <p:sp>
          <p:nvSpPr>
            <p:cNvPr id="6" name="대각선 줄무늬 5">
              <a:extLst>
                <a:ext uri="{FF2B5EF4-FFF2-40B4-BE49-F238E27FC236}">
                  <a16:creationId xmlns:a16="http://schemas.microsoft.com/office/drawing/2014/main" id="{ABE5839D-DC61-F706-68B2-47FD1694563B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대각선 줄무늬 7">
              <a:extLst>
                <a:ext uri="{FF2B5EF4-FFF2-40B4-BE49-F238E27FC236}">
                  <a16:creationId xmlns:a16="http://schemas.microsoft.com/office/drawing/2014/main" id="{A3CD5E71-357B-29D3-8B0B-B71567D6E506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9353C98-456F-5862-DF0E-F63D6D0AFF03}"/>
              </a:ext>
            </a:extLst>
          </p:cNvPr>
          <p:cNvGrpSpPr/>
          <p:nvPr/>
        </p:nvGrpSpPr>
        <p:grpSpPr>
          <a:xfrm>
            <a:off x="98878" y="1232474"/>
            <a:ext cx="11622634" cy="5196289"/>
            <a:chOff x="98878" y="1232474"/>
            <a:chExt cx="11622634" cy="519628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1284CC-C7D6-159F-9036-1FAC31218F46}"/>
                </a:ext>
              </a:extLst>
            </p:cNvPr>
            <p:cNvSpPr txBox="1"/>
            <p:nvPr/>
          </p:nvSpPr>
          <p:spPr>
            <a:xfrm>
              <a:off x="2676795" y="1242012"/>
              <a:ext cx="14653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kern="0" dirty="0" err="1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rPr>
                <a:t>챗봇의</a:t>
              </a: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바탕" panose="02030600000101010101" pitchFamily="18" charset="-127"/>
                  <a:ea typeface="Tmon몬소리 Black" panose="02000A03000000000000"/>
                </a:rPr>
                <a:t> 절차 </a:t>
              </a:r>
              <a:endPara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F1C2BC14-CBE2-F1F7-7A2C-32409C898EF7}"/>
                </a:ext>
              </a:extLst>
            </p:cNvPr>
            <p:cNvGrpSpPr/>
            <p:nvPr/>
          </p:nvGrpSpPr>
          <p:grpSpPr>
            <a:xfrm>
              <a:off x="668609" y="1950906"/>
              <a:ext cx="2071538" cy="2086731"/>
              <a:chOff x="185555" y="1537073"/>
              <a:chExt cx="2936283" cy="2957820"/>
            </a:xfrm>
          </p:grpSpPr>
          <p:pic>
            <p:nvPicPr>
              <p:cNvPr id="2050" name="Picture 2" descr="카카오톡 친구 '검색' 클릭 캡쳐 이미지">
                <a:extLst>
                  <a:ext uri="{FF2B5EF4-FFF2-40B4-BE49-F238E27FC236}">
                    <a16:creationId xmlns:a16="http://schemas.microsoft.com/office/drawing/2014/main" id="{B4807D22-811E-F2D5-A06C-C95CEDDBA3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6490" y="1537073"/>
                <a:ext cx="2258008" cy="21225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E44E57-8E0C-01A8-0E69-3B0AB8300F2F}"/>
                  </a:ext>
                </a:extLst>
              </p:cNvPr>
              <p:cNvSpPr txBox="1"/>
              <p:nvPr/>
            </p:nvSpPr>
            <p:spPr>
              <a:xfrm>
                <a:off x="185555" y="3753259"/>
                <a:ext cx="2936283" cy="741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/>
                  <a:t>카카오톡 친구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‘</a:t>
                </a:r>
                <a:r>
                  <a:rPr lang="ko-KR" altLang="en-US" sz="1400" dirty="0"/>
                  <a:t>검색</a:t>
                </a:r>
                <a:r>
                  <a:rPr lang="en-US" altLang="ko-KR" sz="1400" dirty="0"/>
                  <a:t>‘ </a:t>
                </a:r>
                <a:r>
                  <a:rPr lang="ko-KR" altLang="en-US" sz="1400" dirty="0"/>
                  <a:t>클릭</a:t>
                </a: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130E1C4D-C0F9-ED3A-4C49-F211E4E98E11}"/>
                </a:ext>
              </a:extLst>
            </p:cNvPr>
            <p:cNvGrpSpPr/>
            <p:nvPr/>
          </p:nvGrpSpPr>
          <p:grpSpPr>
            <a:xfrm>
              <a:off x="2597994" y="1965165"/>
              <a:ext cx="1589578" cy="1831508"/>
              <a:chOff x="3447352" y="1537073"/>
              <a:chExt cx="2251601" cy="2592587"/>
            </a:xfrm>
          </p:grpSpPr>
          <p:pic>
            <p:nvPicPr>
              <p:cNvPr id="2052" name="Picture 4" descr="'서울톡' 검색 캡쳐 이미지">
                <a:extLst>
                  <a:ext uri="{FF2B5EF4-FFF2-40B4-BE49-F238E27FC236}">
                    <a16:creationId xmlns:a16="http://schemas.microsoft.com/office/drawing/2014/main" id="{DF969047-368B-F6FD-C4BD-5FB73CA2C0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47352" y="1537073"/>
                <a:ext cx="2251601" cy="21165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0736344-0320-8E0E-F17A-6FAA54573BB7}"/>
                  </a:ext>
                </a:extLst>
              </p:cNvPr>
              <p:cNvSpPr txBox="1"/>
              <p:nvPr/>
            </p:nvSpPr>
            <p:spPr>
              <a:xfrm>
                <a:off x="3622555" y="3716962"/>
                <a:ext cx="2029934" cy="4126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kern="0" dirty="0">
                    <a:solidFill>
                      <a:srgbClr val="000000"/>
                    </a:solidFill>
                    <a:latin typeface="바탕" panose="02030600000101010101" pitchFamily="18" charset="-127"/>
                    <a:ea typeface="Tmon몬소리 Black" panose="02000A03000000000000"/>
                  </a:rPr>
                  <a:t>“</a:t>
                </a:r>
                <a:r>
                  <a:rPr lang="ko-KR" altLang="en-US" sz="1400" kern="0" dirty="0" err="1">
                    <a:solidFill>
                      <a:srgbClr val="000000"/>
                    </a:solidFill>
                    <a:latin typeface="바탕" panose="02030600000101010101" pitchFamily="18" charset="-127"/>
                    <a:ea typeface="Tmon몬소리 Black" panose="02000A03000000000000"/>
                  </a:rPr>
                  <a:t>서울톡</a:t>
                </a:r>
                <a:r>
                  <a:rPr lang="en-US" altLang="ko-KR" sz="1400" kern="0" dirty="0">
                    <a:solidFill>
                      <a:srgbClr val="000000"/>
                    </a:solidFill>
                    <a:latin typeface="바탕" panose="02030600000101010101" pitchFamily="18" charset="-127"/>
                    <a:ea typeface="Tmon몬소리 Black" panose="02000A03000000000000"/>
                  </a:rPr>
                  <a:t>”</a:t>
                </a:r>
                <a:r>
                  <a:rPr lang="ko-KR" altLang="en-US" sz="1400" kern="0" dirty="0">
                    <a:solidFill>
                      <a:srgbClr val="000000"/>
                    </a:solidFill>
                    <a:latin typeface="바탕" panose="02030600000101010101" pitchFamily="18" charset="-127"/>
                    <a:ea typeface="Tmon몬소리 Black" panose="02000A03000000000000"/>
                  </a:rPr>
                  <a:t> 검색</a:t>
                </a:r>
                <a:endParaRPr lang="en-US" altLang="ko-KR" sz="1400" kern="0" spc="0" dirty="0">
                  <a:solidFill>
                    <a:srgbClr val="000000"/>
                  </a:solidFill>
                  <a:effectLst/>
                  <a:latin typeface="바탕" panose="02030600000101010101" pitchFamily="18" charset="-127"/>
                  <a:ea typeface="Tmon몬소리 Black" panose="02000A03000000000000"/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0856D51C-2C7A-D232-D810-88385688EB2C}"/>
                </a:ext>
              </a:extLst>
            </p:cNvPr>
            <p:cNvGrpSpPr/>
            <p:nvPr/>
          </p:nvGrpSpPr>
          <p:grpSpPr>
            <a:xfrm>
              <a:off x="4209773" y="1976060"/>
              <a:ext cx="1782125" cy="1800222"/>
              <a:chOff x="6436148" y="1537073"/>
              <a:chExt cx="2542954" cy="2568778"/>
            </a:xfrm>
          </p:grpSpPr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1B49ADF7-91C2-323F-D655-0BA03AC763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59281" y="1537073"/>
                <a:ext cx="2251600" cy="21165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8AC457-B707-A9C0-18D4-032C2B808AE8}"/>
                  </a:ext>
                </a:extLst>
              </p:cNvPr>
              <p:cNvSpPr txBox="1"/>
              <p:nvPr/>
            </p:nvSpPr>
            <p:spPr>
              <a:xfrm>
                <a:off x="6436148" y="3718932"/>
                <a:ext cx="2542954" cy="386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kern="0" dirty="0">
                    <a:solidFill>
                      <a:srgbClr val="000000"/>
                    </a:solidFill>
                    <a:latin typeface="바탕" panose="02030600000101010101" pitchFamily="18" charset="-127"/>
                    <a:ea typeface="Tmon몬소리 Black" panose="02000A03000000000000"/>
                  </a:rPr>
                  <a:t>친구 추가 </a:t>
                </a:r>
                <a:r>
                  <a:rPr lang="en-US" altLang="ko-KR" sz="1400" kern="0" dirty="0">
                    <a:solidFill>
                      <a:srgbClr val="000000"/>
                    </a:solidFill>
                    <a:latin typeface="바탕" panose="02030600000101010101" pitchFamily="18" charset="-127"/>
                    <a:ea typeface="Tmon몬소리 Black" panose="02000A03000000000000"/>
                  </a:rPr>
                  <a:t>&amp; </a:t>
                </a:r>
                <a:r>
                  <a:rPr lang="ko-KR" altLang="en-US" sz="1400" kern="0" dirty="0">
                    <a:solidFill>
                      <a:srgbClr val="000000"/>
                    </a:solidFill>
                    <a:latin typeface="바탕" panose="02030600000101010101" pitchFamily="18" charset="-127"/>
                    <a:ea typeface="Tmon몬소리 Black" panose="02000A03000000000000"/>
                  </a:rPr>
                  <a:t>채팅</a:t>
                </a:r>
                <a:endParaRPr lang="en-US" altLang="ko-KR" sz="1400" kern="0" spc="0" dirty="0">
                  <a:solidFill>
                    <a:srgbClr val="000000"/>
                  </a:solidFill>
                  <a:effectLst/>
                  <a:latin typeface="바탕" panose="02030600000101010101" pitchFamily="18" charset="-127"/>
                  <a:ea typeface="Tmon몬소리 Black" panose="02000A03000000000000"/>
                </a:endParaRP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0167E584-3E50-256B-B176-EEF5EDD4868A}"/>
                </a:ext>
              </a:extLst>
            </p:cNvPr>
            <p:cNvGrpSpPr/>
            <p:nvPr/>
          </p:nvGrpSpPr>
          <p:grpSpPr>
            <a:xfrm>
              <a:off x="98878" y="4313042"/>
              <a:ext cx="1618578" cy="2103780"/>
              <a:chOff x="2437263" y="4171851"/>
              <a:chExt cx="1837179" cy="2387911"/>
            </a:xfrm>
          </p:grpSpPr>
          <p:pic>
            <p:nvPicPr>
              <p:cNvPr id="2056" name="Picture 8" descr="행정정보안내 답변 캡쳐 이미지">
                <a:extLst>
                  <a:ext uri="{FF2B5EF4-FFF2-40B4-BE49-F238E27FC236}">
                    <a16:creationId xmlns:a16="http://schemas.microsoft.com/office/drawing/2014/main" id="{6FC76857-3588-2B22-F29F-979BF1F3CB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63282" y="4171851"/>
                <a:ext cx="1811160" cy="17081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C64C0EC-D646-41BC-D65F-783462086B69}"/>
                  </a:ext>
                </a:extLst>
              </p:cNvPr>
              <p:cNvSpPr txBox="1"/>
              <p:nvPr/>
            </p:nvSpPr>
            <p:spPr>
              <a:xfrm>
                <a:off x="2437263" y="5965877"/>
                <a:ext cx="1811159" cy="59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kern="0" dirty="0">
                    <a:solidFill>
                      <a:srgbClr val="000000"/>
                    </a:solidFill>
                    <a:latin typeface="바탕" panose="02030600000101010101" pitchFamily="18" charset="-127"/>
                    <a:ea typeface="Tmon몬소리 Black" panose="02000A03000000000000"/>
                  </a:rPr>
                  <a:t>행정정보안내</a:t>
                </a:r>
                <a:endParaRPr lang="en-US" altLang="ko-KR" sz="1400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endParaRPr>
              </a:p>
              <a:p>
                <a:pPr algn="ctr"/>
                <a:r>
                  <a:rPr lang="ko-KR" altLang="en-US" sz="1400" kern="0" dirty="0">
                    <a:solidFill>
                      <a:srgbClr val="000000"/>
                    </a:solidFill>
                    <a:latin typeface="바탕" panose="02030600000101010101" pitchFamily="18" charset="-127"/>
                    <a:ea typeface="Tmon몬소리 Black" panose="02000A03000000000000"/>
                  </a:rPr>
                  <a:t>답변 </a:t>
                </a:r>
                <a:endParaRPr lang="en-US" altLang="ko-KR" sz="1400" kern="0" spc="0" dirty="0">
                  <a:solidFill>
                    <a:srgbClr val="000000"/>
                  </a:solidFill>
                  <a:effectLst/>
                  <a:latin typeface="바탕" panose="02030600000101010101" pitchFamily="18" charset="-127"/>
                  <a:ea typeface="Tmon몬소리 Black" panose="02000A03000000000000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F01172B8-2058-4C13-FFF9-717DBF633F79}"/>
                </a:ext>
              </a:extLst>
            </p:cNvPr>
            <p:cNvGrpSpPr/>
            <p:nvPr/>
          </p:nvGrpSpPr>
          <p:grpSpPr>
            <a:xfrm>
              <a:off x="1766874" y="4320656"/>
              <a:ext cx="1595655" cy="2108107"/>
              <a:chOff x="4716316" y="4212963"/>
              <a:chExt cx="1811160" cy="2392824"/>
            </a:xfrm>
          </p:grpSpPr>
          <p:pic>
            <p:nvPicPr>
              <p:cNvPr id="2058" name="Picture 10" descr="현장민원접수 화면 캡쳐 이미지">
                <a:extLst>
                  <a:ext uri="{FF2B5EF4-FFF2-40B4-BE49-F238E27FC236}">
                    <a16:creationId xmlns:a16="http://schemas.microsoft.com/office/drawing/2014/main" id="{26F1BFC4-62D3-DFC8-3C5A-FF2C8C5C30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6316" y="4212963"/>
                <a:ext cx="1811160" cy="17024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1DB93E3-8DCE-27AF-77A8-BE7F394FC6A9}"/>
                  </a:ext>
                </a:extLst>
              </p:cNvPr>
              <p:cNvSpPr txBox="1"/>
              <p:nvPr/>
            </p:nvSpPr>
            <p:spPr>
              <a:xfrm>
                <a:off x="4716317" y="6011902"/>
                <a:ext cx="1811159" cy="59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kern="0" dirty="0">
                    <a:solidFill>
                      <a:srgbClr val="000000"/>
                    </a:solidFill>
                    <a:latin typeface="바탕" panose="02030600000101010101" pitchFamily="18" charset="-127"/>
                    <a:ea typeface="Tmon몬소리 Black" panose="02000A03000000000000"/>
                  </a:rPr>
                  <a:t>현장민원접수</a:t>
                </a:r>
                <a:endParaRPr lang="en-US" altLang="ko-KR" sz="1400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endParaRPr>
              </a:p>
              <a:p>
                <a:pPr algn="ctr"/>
                <a:r>
                  <a:rPr lang="ko-KR" altLang="en-US" sz="1400" kern="0" dirty="0">
                    <a:solidFill>
                      <a:srgbClr val="000000"/>
                    </a:solidFill>
                    <a:latin typeface="바탕" panose="02030600000101010101" pitchFamily="18" charset="-127"/>
                    <a:ea typeface="Tmon몬소리 Black" panose="02000A03000000000000"/>
                  </a:rPr>
                  <a:t>확인</a:t>
                </a:r>
                <a:endParaRPr lang="en-US" altLang="ko-KR" sz="1400" kern="0" spc="0" dirty="0">
                  <a:solidFill>
                    <a:srgbClr val="000000"/>
                  </a:solidFill>
                  <a:effectLst/>
                  <a:latin typeface="바탕" panose="02030600000101010101" pitchFamily="18" charset="-127"/>
                  <a:ea typeface="Tmon몬소리 Black" panose="02000A03000000000000"/>
                </a:endParaRP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BC260AE3-7BB4-3980-7249-6BEC4F66B37A}"/>
                </a:ext>
              </a:extLst>
            </p:cNvPr>
            <p:cNvGrpSpPr/>
            <p:nvPr/>
          </p:nvGrpSpPr>
          <p:grpSpPr>
            <a:xfrm>
              <a:off x="3411946" y="4321723"/>
              <a:ext cx="1595655" cy="1851754"/>
              <a:chOff x="7126121" y="4212963"/>
              <a:chExt cx="1811160" cy="2101844"/>
            </a:xfrm>
          </p:grpSpPr>
          <p:pic>
            <p:nvPicPr>
              <p:cNvPr id="2060" name="Picture 12" descr="담당부서 안내 캡쳐 이미지">
                <a:extLst>
                  <a:ext uri="{FF2B5EF4-FFF2-40B4-BE49-F238E27FC236}">
                    <a16:creationId xmlns:a16="http://schemas.microsoft.com/office/drawing/2014/main" id="{7C78C8B0-0743-CC2A-2F11-1E22FD624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26121" y="4212963"/>
                <a:ext cx="1811160" cy="17024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D991778-99FF-4808-0974-14616A36F0A3}"/>
                  </a:ext>
                </a:extLst>
              </p:cNvPr>
              <p:cNvSpPr txBox="1"/>
              <p:nvPr/>
            </p:nvSpPr>
            <p:spPr>
              <a:xfrm>
                <a:off x="7293276" y="6007031"/>
                <a:ext cx="1496352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kern="0" dirty="0">
                    <a:solidFill>
                      <a:srgbClr val="000000"/>
                    </a:solidFill>
                    <a:latin typeface="바탕" panose="02030600000101010101" pitchFamily="18" charset="-127"/>
                    <a:ea typeface="Tmon몬소리 Black" panose="02000A03000000000000"/>
                  </a:rPr>
                  <a:t>담당부서 안내</a:t>
                </a:r>
                <a:endParaRPr lang="en-US" altLang="ko-KR" sz="1400" kern="0" spc="0" dirty="0">
                  <a:solidFill>
                    <a:srgbClr val="000000"/>
                  </a:solidFill>
                  <a:effectLst/>
                  <a:latin typeface="바탕" panose="02030600000101010101" pitchFamily="18" charset="-127"/>
                  <a:ea typeface="Tmon몬소리 Black" panose="02000A03000000000000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20FF7F38-F01B-E006-3E00-79FA2E5FA8C5}"/>
                </a:ext>
              </a:extLst>
            </p:cNvPr>
            <p:cNvGrpSpPr/>
            <p:nvPr/>
          </p:nvGrpSpPr>
          <p:grpSpPr>
            <a:xfrm>
              <a:off x="5093559" y="4320663"/>
              <a:ext cx="1595656" cy="1854334"/>
              <a:chOff x="9603716" y="4212963"/>
              <a:chExt cx="1811161" cy="2104775"/>
            </a:xfrm>
          </p:grpSpPr>
          <p:pic>
            <p:nvPicPr>
              <p:cNvPr id="2062" name="Picture 14" descr="공공 서비스 예약 캡쳐 이미지">
                <a:extLst>
                  <a:ext uri="{FF2B5EF4-FFF2-40B4-BE49-F238E27FC236}">
                    <a16:creationId xmlns:a16="http://schemas.microsoft.com/office/drawing/2014/main" id="{6E3AB06C-656A-1B98-1333-3394E73272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03716" y="4212963"/>
                <a:ext cx="1811161" cy="1708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E74A46-43F5-5475-BAF6-639A64636BDD}"/>
                  </a:ext>
                </a:extLst>
              </p:cNvPr>
              <p:cNvSpPr txBox="1"/>
              <p:nvPr/>
            </p:nvSpPr>
            <p:spPr>
              <a:xfrm>
                <a:off x="9612365" y="6009962"/>
                <a:ext cx="1764100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kern="0" dirty="0">
                    <a:solidFill>
                      <a:srgbClr val="000000"/>
                    </a:solidFill>
                    <a:latin typeface="바탕" panose="02030600000101010101" pitchFamily="18" charset="-127"/>
                    <a:ea typeface="Tmon몬소리 Black" panose="02000A03000000000000"/>
                  </a:rPr>
                  <a:t>공공 서비스 예약</a:t>
                </a:r>
                <a:endParaRPr lang="en-US" altLang="ko-KR" sz="1400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20C348B-352F-F887-3418-9465C7432A7B}"/>
                </a:ext>
              </a:extLst>
            </p:cNvPr>
            <p:cNvGrpSpPr/>
            <p:nvPr/>
          </p:nvGrpSpPr>
          <p:grpSpPr>
            <a:xfrm flipH="1">
              <a:off x="6569469" y="2412683"/>
              <a:ext cx="1114668" cy="1702490"/>
              <a:chOff x="8144061" y="2656831"/>
              <a:chExt cx="1808269" cy="2761862"/>
            </a:xfrm>
          </p:grpSpPr>
          <p:sp>
            <p:nvSpPr>
              <p:cNvPr id="49" name="대각선 줄무늬 48">
                <a:extLst>
                  <a:ext uri="{FF2B5EF4-FFF2-40B4-BE49-F238E27FC236}">
                    <a16:creationId xmlns:a16="http://schemas.microsoft.com/office/drawing/2014/main" id="{8737E269-4BA4-E5DF-A4E0-710C1CF78C6C}"/>
                  </a:ext>
                </a:extLst>
              </p:cNvPr>
              <p:cNvSpPr/>
              <p:nvPr/>
            </p:nvSpPr>
            <p:spPr>
              <a:xfrm flipV="1">
                <a:off x="8144061" y="2656831"/>
                <a:ext cx="1791054" cy="1380931"/>
              </a:xfrm>
              <a:prstGeom prst="diagStripe">
                <a:avLst/>
              </a:prstGeom>
              <a:solidFill>
                <a:srgbClr val="FCD6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대각선 줄무늬 49">
                <a:extLst>
                  <a:ext uri="{FF2B5EF4-FFF2-40B4-BE49-F238E27FC236}">
                    <a16:creationId xmlns:a16="http://schemas.microsoft.com/office/drawing/2014/main" id="{35F6EC60-66AC-F45F-397B-6CEF5B59BF2D}"/>
                  </a:ext>
                </a:extLst>
              </p:cNvPr>
              <p:cNvSpPr/>
              <p:nvPr/>
            </p:nvSpPr>
            <p:spPr>
              <a:xfrm>
                <a:off x="8161276" y="4037762"/>
                <a:ext cx="1791054" cy="1380931"/>
              </a:xfrm>
              <a:prstGeom prst="diagStripe">
                <a:avLst/>
              </a:prstGeom>
              <a:solidFill>
                <a:srgbClr val="FCD6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05C63DD-7CD2-DCB3-139B-119ECFEBB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34219" y="1905758"/>
              <a:ext cx="2438400" cy="2438400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2B1927B-6501-C72F-55DE-93F118CA6073}"/>
                </a:ext>
              </a:extLst>
            </p:cNvPr>
            <p:cNvSpPr txBox="1"/>
            <p:nvPr/>
          </p:nvSpPr>
          <p:spPr>
            <a:xfrm>
              <a:off x="8105147" y="1232474"/>
              <a:ext cx="31925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rPr>
                <a:t>상담원과의 통화 상담</a:t>
              </a:r>
              <a:endPara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4BFBB96-BAD2-ADB0-EBAD-2743A0CA6076}"/>
                </a:ext>
              </a:extLst>
            </p:cNvPr>
            <p:cNvSpPr txBox="1"/>
            <p:nvPr/>
          </p:nvSpPr>
          <p:spPr>
            <a:xfrm>
              <a:off x="7201634" y="4817369"/>
              <a:ext cx="45198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kern="0" spc="0" dirty="0" err="1">
                  <a:solidFill>
                    <a:srgbClr val="000000"/>
                  </a:solidFill>
                  <a:effectLst/>
                  <a:latin typeface="바탕" panose="02030600000101010101" pitchFamily="18" charset="-127"/>
                  <a:ea typeface="Tmon몬소리 Black" panose="02000A03000000000000"/>
                </a:rPr>
                <a:t>챗봇</a:t>
              </a: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바탕" panose="02030600000101010101" pitchFamily="18" charset="-127"/>
                  <a:ea typeface="Tmon몬소리 Black" panose="02000A03000000000000"/>
                </a:rPr>
                <a:t> 시스템에 비해 </a:t>
              </a:r>
              <a:endPara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endParaRPr>
            </a:p>
            <a:p>
              <a:pPr algn="ctr"/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바탕" panose="02030600000101010101" pitchFamily="18" charset="-127"/>
                  <a:ea typeface="Tmon몬소리 Black" panose="02000A03000000000000"/>
                </a:rPr>
                <a:t>상담원과의 통화가 </a:t>
              </a:r>
              <a:r>
                <a:rPr lang="ko-KR" altLang="en-US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rPr>
                <a:t>압도적으로</a:t>
              </a:r>
              <a:r>
                <a:rPr lang="ko-KR" altLang="en-US" b="1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rPr>
                <a:t> 간편하다</a:t>
              </a:r>
              <a:r>
                <a:rPr lang="en-US" altLang="ko-KR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rPr>
                <a:t>.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A319C9-6D74-CD6E-5F7F-FEF207C4D086}"/>
                </a:ext>
              </a:extLst>
            </p:cNvPr>
            <p:cNvSpPr txBox="1"/>
            <p:nvPr/>
          </p:nvSpPr>
          <p:spPr>
            <a:xfrm>
              <a:off x="5645582" y="3972949"/>
              <a:ext cx="3795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⑦</a:t>
              </a:r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02F2A6-5835-7129-7611-FFD40BF7F8ED}"/>
                </a:ext>
              </a:extLst>
            </p:cNvPr>
            <p:cNvSpPr txBox="1"/>
            <p:nvPr/>
          </p:nvSpPr>
          <p:spPr>
            <a:xfrm>
              <a:off x="1548678" y="1603193"/>
              <a:ext cx="37957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/>
                <a:t>①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81D3D5-D1C4-3781-0396-494F87B5886F}"/>
                </a:ext>
              </a:extLst>
            </p:cNvPr>
            <p:cNvSpPr txBox="1"/>
            <p:nvPr/>
          </p:nvSpPr>
          <p:spPr>
            <a:xfrm>
              <a:off x="3144490" y="1603724"/>
              <a:ext cx="37957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/>
                <a:t>②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1BC3EF-5A79-3CA1-5091-28D66ECFA903}"/>
                </a:ext>
              </a:extLst>
            </p:cNvPr>
            <p:cNvSpPr txBox="1"/>
            <p:nvPr/>
          </p:nvSpPr>
          <p:spPr>
            <a:xfrm>
              <a:off x="4742543" y="1602351"/>
              <a:ext cx="3781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③</a:t>
              </a:r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53437C5-E886-EE1E-63BE-B4A16B133AEE}"/>
                </a:ext>
              </a:extLst>
            </p:cNvPr>
            <p:cNvSpPr txBox="1"/>
            <p:nvPr/>
          </p:nvSpPr>
          <p:spPr>
            <a:xfrm>
              <a:off x="730557" y="3974826"/>
              <a:ext cx="3781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④</a:t>
              </a:r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DB25EF0-7598-4406-EBEA-928DBC38459C}"/>
                </a:ext>
              </a:extLst>
            </p:cNvPr>
            <p:cNvSpPr txBox="1"/>
            <p:nvPr/>
          </p:nvSpPr>
          <p:spPr>
            <a:xfrm>
              <a:off x="2326757" y="3971336"/>
              <a:ext cx="37957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⑤</a:t>
              </a:r>
              <a:endParaRPr lang="ko-KR" alt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E0A7F2C-80B9-E65B-ADDF-B9676C4E19AC}"/>
                </a:ext>
              </a:extLst>
            </p:cNvPr>
            <p:cNvSpPr txBox="1"/>
            <p:nvPr/>
          </p:nvSpPr>
          <p:spPr>
            <a:xfrm>
              <a:off x="4021598" y="3984986"/>
              <a:ext cx="37957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⑥</a:t>
              </a:r>
              <a:endParaRPr lang="ko-KR" altLang="en-US" dirty="0"/>
            </a:p>
          </p:txBody>
        </p:sp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CD85BDC-EB98-F271-BA94-1D41E8C1D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883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9431C-1B55-188E-4EC4-953C1D7D3169}"/>
              </a:ext>
            </a:extLst>
          </p:cNvPr>
          <p:cNvCxnSpPr>
            <a:cxnSpLocks/>
          </p:cNvCxnSpPr>
          <p:nvPr/>
        </p:nvCxnSpPr>
        <p:spPr>
          <a:xfrm>
            <a:off x="237512" y="654050"/>
            <a:ext cx="1148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BA6C8-8043-3083-A48E-EAD6636C7BB6}"/>
              </a:ext>
            </a:extLst>
          </p:cNvPr>
          <p:cNvSpPr txBox="1"/>
          <p:nvPr/>
        </p:nvSpPr>
        <p:spPr>
          <a:xfrm>
            <a:off x="-722189" y="144859"/>
            <a:ext cx="65411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3200" b="1" kern="0" dirty="0">
                <a:ln w="1587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endParaRPr lang="ko-KR" altLang="en-US" sz="16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AD77B54-68D1-BB6A-77DA-3F79C739D3C2}"/>
              </a:ext>
            </a:extLst>
          </p:cNvPr>
          <p:cNvGrpSpPr/>
          <p:nvPr/>
        </p:nvGrpSpPr>
        <p:grpSpPr>
          <a:xfrm>
            <a:off x="7081127" y="227670"/>
            <a:ext cx="4640385" cy="424230"/>
            <a:chOff x="7081127" y="217510"/>
            <a:chExt cx="4640385" cy="4242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B3AB99-C4F7-9883-A853-D8B72450CAB8}"/>
                </a:ext>
              </a:extLst>
            </p:cNvPr>
            <p:cNvSpPr/>
            <p:nvPr/>
          </p:nvSpPr>
          <p:spPr>
            <a:xfrm>
              <a:off x="7081127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배경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575E5-0A42-9EDC-B228-A213344706D2}"/>
                </a:ext>
              </a:extLst>
            </p:cNvPr>
            <p:cNvSpPr/>
            <p:nvPr/>
          </p:nvSpPr>
          <p:spPr>
            <a:xfrm>
              <a:off x="8937281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환경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F1E245-3F94-E9A3-909F-85B6124C8BFF}"/>
                </a:ext>
              </a:extLst>
            </p:cNvPr>
            <p:cNvSpPr/>
            <p:nvPr/>
          </p:nvSpPr>
          <p:spPr>
            <a:xfrm>
              <a:off x="9865358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구조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59F19-C59E-3DB7-F647-815F52DEE2F7}"/>
                </a:ext>
              </a:extLst>
            </p:cNvPr>
            <p:cNvSpPr/>
            <p:nvPr/>
          </p:nvSpPr>
          <p:spPr>
            <a:xfrm>
              <a:off x="10793435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기대효과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A734821-BBFD-0620-2F5F-E174C3C88097}"/>
                </a:ext>
              </a:extLst>
            </p:cNvPr>
            <p:cNvSpPr/>
            <p:nvPr/>
          </p:nvSpPr>
          <p:spPr>
            <a:xfrm>
              <a:off x="8009204" y="217510"/>
              <a:ext cx="928077" cy="424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>
                <a:defRPr/>
              </a:pPr>
              <a:r>
                <a:rPr lang="ko-KR" altLang="en-US" sz="1400" b="1" dirty="0">
                  <a:ln w="1905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개요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AF79B03-510E-D2C4-0F61-DF8753BC0B7A}"/>
              </a:ext>
            </a:extLst>
          </p:cNvPr>
          <p:cNvGrpSpPr/>
          <p:nvPr/>
        </p:nvGrpSpPr>
        <p:grpSpPr>
          <a:xfrm>
            <a:off x="8461151" y="57380"/>
            <a:ext cx="476130" cy="338430"/>
            <a:chOff x="272023" y="1632975"/>
            <a:chExt cx="806673" cy="573378"/>
          </a:xfrm>
        </p:grpSpPr>
        <p:sp>
          <p:nvSpPr>
            <p:cNvPr id="6" name="대각선 줄무늬 5">
              <a:extLst>
                <a:ext uri="{FF2B5EF4-FFF2-40B4-BE49-F238E27FC236}">
                  <a16:creationId xmlns:a16="http://schemas.microsoft.com/office/drawing/2014/main" id="{ABE5839D-DC61-F706-68B2-47FD1694563B}"/>
                </a:ext>
              </a:extLst>
            </p:cNvPr>
            <p:cNvSpPr/>
            <p:nvPr/>
          </p:nvSpPr>
          <p:spPr>
            <a:xfrm>
              <a:off x="635653" y="1683516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대각선 줄무늬 7">
              <a:extLst>
                <a:ext uri="{FF2B5EF4-FFF2-40B4-BE49-F238E27FC236}">
                  <a16:creationId xmlns:a16="http://schemas.microsoft.com/office/drawing/2014/main" id="{A3CD5E71-357B-29D3-8B0B-B71567D6E506}"/>
                </a:ext>
              </a:extLst>
            </p:cNvPr>
            <p:cNvSpPr/>
            <p:nvPr/>
          </p:nvSpPr>
          <p:spPr>
            <a:xfrm rot="987551" flipH="1">
              <a:off x="272023" y="1632975"/>
              <a:ext cx="443043" cy="522837"/>
            </a:xfrm>
            <a:prstGeom prst="diagStripe">
              <a:avLst>
                <a:gd name="adj" fmla="val 60708"/>
              </a:avLst>
            </a:prstGeom>
            <a:solidFill>
              <a:srgbClr val="FC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21C7180E-67EF-ED59-AB6F-BB660B21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502F-B8E7-4331-8A3A-85CB07892EFB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9524E9B-3AE3-DA2F-5297-A7E3208E9EF9}"/>
              </a:ext>
            </a:extLst>
          </p:cNvPr>
          <p:cNvGrpSpPr/>
          <p:nvPr/>
        </p:nvGrpSpPr>
        <p:grpSpPr>
          <a:xfrm>
            <a:off x="237512" y="1359447"/>
            <a:ext cx="11718610" cy="3400261"/>
            <a:chOff x="237512" y="1359447"/>
            <a:chExt cx="11718610" cy="340026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3E1897-2841-E851-1EEA-B091B98B0D97}"/>
                </a:ext>
              </a:extLst>
            </p:cNvPr>
            <p:cNvSpPr txBox="1"/>
            <p:nvPr/>
          </p:nvSpPr>
          <p:spPr>
            <a:xfrm>
              <a:off x="921661" y="3045972"/>
              <a:ext cx="2075873" cy="769441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marL="0" lvl="2" algn="ctr">
                <a:defRPr/>
              </a:pPr>
              <a:r>
                <a:rPr lang="ko-KR" altLang="en-US" sz="4400" b="1" kern="0" dirty="0">
                  <a:ln w="19050">
                    <a:noFill/>
                  </a:ln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실버</a:t>
              </a:r>
              <a:endParaRPr lang="en-US" altLang="ko-KR" sz="4400" b="1" kern="0" dirty="0">
                <a:ln w="19050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4B7CDD-92D4-B503-D7E2-C3FB1994F322}"/>
                </a:ext>
              </a:extLst>
            </p:cNvPr>
            <p:cNvSpPr txBox="1"/>
            <p:nvPr/>
          </p:nvSpPr>
          <p:spPr>
            <a:xfrm>
              <a:off x="8113979" y="3055756"/>
              <a:ext cx="3842143" cy="769441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marL="0" lvl="2" algn="ctr">
                <a:defRPr/>
              </a:pPr>
              <a:r>
                <a:rPr lang="en-US" altLang="ko-KR" sz="4400" b="1" kern="0" dirty="0">
                  <a:ln w="19050">
                    <a:noFill/>
                  </a:ln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Chat Bot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13DA21D-F78D-5D3D-E2F7-C0CB22813565}"/>
                </a:ext>
              </a:extLst>
            </p:cNvPr>
            <p:cNvSpPr txBox="1"/>
            <p:nvPr/>
          </p:nvSpPr>
          <p:spPr>
            <a:xfrm>
              <a:off x="3259006" y="1359447"/>
              <a:ext cx="4928110" cy="769441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marL="0" lvl="2" algn="ctr">
                <a:defRPr/>
              </a:pPr>
              <a:r>
                <a:rPr lang="en-US" altLang="ko-KR" sz="4400" b="1" kern="0" dirty="0">
                  <a:ln w="19050">
                    <a:noFill/>
                  </a:ln>
                  <a:solidFill>
                    <a:srgbClr val="6DA8FF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AI </a:t>
              </a:r>
              <a:r>
                <a:rPr lang="ko-KR" altLang="en-US" sz="4400" b="1" kern="0" dirty="0">
                  <a:ln w="19050">
                    <a:noFill/>
                  </a:ln>
                  <a:solidFill>
                    <a:srgbClr val="6DA8FF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화상 상담원</a:t>
              </a:r>
              <a:endParaRPr lang="en-US" altLang="ko-KR" sz="4400" b="1" kern="0" dirty="0">
                <a:ln w="19050">
                  <a:noFill/>
                </a:ln>
                <a:solidFill>
                  <a:srgbClr val="6DA8F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AAAD992-E2CC-72F3-6367-94746C02CC34}"/>
                </a:ext>
              </a:extLst>
            </p:cNvPr>
            <p:cNvSpPr txBox="1"/>
            <p:nvPr/>
          </p:nvSpPr>
          <p:spPr>
            <a:xfrm>
              <a:off x="237512" y="3928711"/>
              <a:ext cx="35335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rPr>
                <a:t>고령층을 위한 </a:t>
              </a:r>
              <a:endParaRPr lang="en-US" altLang="ko-KR" sz="1600" kern="0" dirty="0">
                <a:solidFill>
                  <a:srgbClr val="000000"/>
                </a:solidFill>
                <a:latin typeface="바탕" panose="02030600000101010101" pitchFamily="18" charset="-127"/>
                <a:ea typeface="Tmon몬소리 Black" panose="02000A03000000000000"/>
              </a:endParaRPr>
            </a:p>
            <a:p>
              <a:pPr algn="ctr"/>
              <a:r>
                <a:rPr lang="ko-KR" altLang="en-US" sz="1600" kern="0" dirty="0">
                  <a:solidFill>
                    <a:srgbClr val="000000"/>
                  </a:solidFill>
                  <a:latin typeface="바탕" panose="02030600000101010101" pitchFamily="18" charset="-127"/>
                  <a:ea typeface="Tmon몬소리 Black" panose="02000A03000000000000"/>
                </a:rPr>
                <a:t>사용하기 쉽고 편리한</a:t>
              </a:r>
              <a:endParaRPr lang="en-US" altLang="ko-KR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endParaRPr>
            </a:p>
            <a:p>
              <a:endParaRPr lang="en-US" altLang="ko-KR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84ABD8E-18D4-1534-786C-8E29E0B24807}"/>
                </a:ext>
              </a:extLst>
            </p:cNvPr>
            <p:cNvSpPr txBox="1"/>
            <p:nvPr/>
          </p:nvSpPr>
          <p:spPr>
            <a:xfrm>
              <a:off x="8512480" y="3928711"/>
              <a:ext cx="30451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kern="0" spc="0" dirty="0">
                  <a:solidFill>
                    <a:srgbClr val="000000"/>
                  </a:solidFill>
                  <a:effectLst/>
                  <a:latin typeface="바탕" panose="02030600000101010101" pitchFamily="18" charset="-127"/>
                  <a:ea typeface="Tmon몬소리 Black" panose="02000A03000000000000"/>
                </a:rPr>
                <a:t>공공 서비스에 대한 정보를 </a:t>
              </a:r>
              <a:endParaRPr lang="en-US" altLang="ko-KR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endParaRPr>
            </a:p>
            <a:p>
              <a:pPr algn="ctr"/>
              <a:r>
                <a:rPr lang="ko-KR" altLang="en-US" sz="1600" kern="0" spc="0" dirty="0">
                  <a:solidFill>
                    <a:srgbClr val="000000"/>
                  </a:solidFill>
                  <a:effectLst/>
                  <a:latin typeface="바탕" panose="02030600000101010101" pitchFamily="18" charset="-127"/>
                  <a:ea typeface="Tmon몬소리 Black" panose="02000A03000000000000"/>
                </a:rPr>
                <a:t>제공해주는 </a:t>
              </a:r>
              <a:r>
                <a:rPr lang="ko-KR" altLang="en-US" sz="1600" kern="0" spc="0" dirty="0" err="1">
                  <a:solidFill>
                    <a:srgbClr val="000000"/>
                  </a:solidFill>
                  <a:effectLst/>
                  <a:latin typeface="바탕" panose="02030600000101010101" pitchFamily="18" charset="-127"/>
                  <a:ea typeface="Tmon몬소리 Black" panose="02000A03000000000000"/>
                </a:rPr>
                <a:t>챗봇</a:t>
              </a:r>
              <a:r>
                <a:rPr lang="ko-KR" altLang="en-US" sz="1600" kern="0" spc="0" dirty="0">
                  <a:solidFill>
                    <a:srgbClr val="000000"/>
                  </a:solidFill>
                  <a:effectLst/>
                  <a:latin typeface="바탕" panose="02030600000101010101" pitchFamily="18" charset="-127"/>
                  <a:ea typeface="Tmon몬소리 Black" panose="02000A03000000000000"/>
                </a:rPr>
                <a:t> 시스템</a:t>
              </a:r>
              <a:endParaRPr lang="en-US" altLang="ko-KR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endParaRPr>
            </a:p>
            <a:p>
              <a:pPr algn="ctr"/>
              <a:endParaRPr lang="en-US" altLang="ko-KR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Tmon몬소리 Black" panose="02000A0300000000000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54232FC-7BC9-1272-3E4B-F93637C3E891}"/>
                </a:ext>
              </a:extLst>
            </p:cNvPr>
            <p:cNvSpPr txBox="1"/>
            <p:nvPr/>
          </p:nvSpPr>
          <p:spPr>
            <a:xfrm>
              <a:off x="4470231" y="3962818"/>
              <a:ext cx="38811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영상과 목소리로 대응하는</a:t>
              </a:r>
            </a:p>
          </p:txBody>
        </p:sp>
        <p:sp>
          <p:nvSpPr>
            <p:cNvPr id="4" name="십자형 3">
              <a:extLst>
                <a:ext uri="{FF2B5EF4-FFF2-40B4-BE49-F238E27FC236}">
                  <a16:creationId xmlns:a16="http://schemas.microsoft.com/office/drawing/2014/main" id="{896F5511-03BD-017E-81F6-7F6D228F8563}"/>
                </a:ext>
              </a:extLst>
            </p:cNvPr>
            <p:cNvSpPr/>
            <p:nvPr/>
          </p:nvSpPr>
          <p:spPr>
            <a:xfrm>
              <a:off x="2997534" y="3204066"/>
              <a:ext cx="449867" cy="449867"/>
            </a:xfrm>
            <a:prstGeom prst="plus">
              <a:avLst>
                <a:gd name="adj" fmla="val 38402"/>
              </a:avLst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십자형 17">
              <a:extLst>
                <a:ext uri="{FF2B5EF4-FFF2-40B4-BE49-F238E27FC236}">
                  <a16:creationId xmlns:a16="http://schemas.microsoft.com/office/drawing/2014/main" id="{32F9C0E0-EFC5-7AA0-AE05-44854DDD8278}"/>
                </a:ext>
              </a:extLst>
            </p:cNvPr>
            <p:cNvSpPr/>
            <p:nvPr/>
          </p:nvSpPr>
          <p:spPr>
            <a:xfrm>
              <a:off x="8023375" y="3214127"/>
              <a:ext cx="449867" cy="449867"/>
            </a:xfrm>
            <a:prstGeom prst="plus">
              <a:avLst>
                <a:gd name="adj" fmla="val 38402"/>
              </a:avLst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1575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2203</TotalTime>
  <Words>2273</Words>
  <Application>Microsoft Office PowerPoint</Application>
  <PresentationFormat>와이드스크린</PresentationFormat>
  <Paragraphs>803</Paragraphs>
  <Slides>45</Slides>
  <Notes>0</Notes>
  <HiddenSlides>0</HiddenSlides>
  <MMClips>11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4" baseType="lpstr">
      <vt:lpstr>HY견고딕</vt:lpstr>
      <vt:lpstr>Söhne</vt:lpstr>
      <vt:lpstr>Tmon몬소리 Black</vt:lpstr>
      <vt:lpstr>맑은 고딕</vt:lpstr>
      <vt:lpstr>바탕</vt:lpstr>
      <vt:lpstr>Arial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HWANG MINGYU</dc:creator>
  <cp:lastModifiedBy>HWANG MINGYU</cp:lastModifiedBy>
  <cp:revision>21</cp:revision>
  <dcterms:created xsi:type="dcterms:W3CDTF">2023-05-25T06:32:29Z</dcterms:created>
  <dcterms:modified xsi:type="dcterms:W3CDTF">2023-06-20T07:28:01Z</dcterms:modified>
</cp:coreProperties>
</file>